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Default Extension="gif" ContentType="image/gif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87" r:id="rId2"/>
    <p:sldId id="387" r:id="rId3"/>
    <p:sldId id="388" r:id="rId4"/>
    <p:sldId id="389" r:id="rId5"/>
    <p:sldId id="390" r:id="rId6"/>
    <p:sldId id="393" r:id="rId7"/>
    <p:sldId id="391" r:id="rId8"/>
    <p:sldId id="392" r:id="rId9"/>
    <p:sldId id="394" r:id="rId10"/>
    <p:sldId id="395" r:id="rId11"/>
    <p:sldId id="411" r:id="rId12"/>
    <p:sldId id="409" r:id="rId13"/>
    <p:sldId id="410" r:id="rId14"/>
    <p:sldId id="412" r:id="rId15"/>
    <p:sldId id="397" r:id="rId16"/>
    <p:sldId id="398" r:id="rId17"/>
    <p:sldId id="400" r:id="rId18"/>
    <p:sldId id="414" r:id="rId19"/>
    <p:sldId id="413" r:id="rId20"/>
    <p:sldId id="357" r:id="rId21"/>
    <p:sldId id="358" r:id="rId22"/>
    <p:sldId id="360" r:id="rId23"/>
    <p:sldId id="361" r:id="rId24"/>
    <p:sldId id="362" r:id="rId25"/>
    <p:sldId id="363" r:id="rId26"/>
    <p:sldId id="402" r:id="rId27"/>
    <p:sldId id="403" r:id="rId28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002C77"/>
    <a:srgbClr val="FF85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575" autoAdjust="0"/>
    <p:restoredTop sz="94662" autoAdjust="0"/>
  </p:normalViewPr>
  <p:slideViewPr>
    <p:cSldViewPr snapToGrid="0" snapToObjects="1" showGuides="1">
      <p:cViewPr>
        <p:scale>
          <a:sx n="70" d="100"/>
          <a:sy n="70" d="100"/>
        </p:scale>
        <p:origin x="-1152" y="-72"/>
      </p:cViewPr>
      <p:guideLst>
        <p:guide orient="horz"/>
        <p:guide pos="293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96F83F7-A587-6141-8E56-56FF5B098FF5}" type="datetimeFigureOut">
              <a:rPr lang="en-US"/>
              <a:pPr>
                <a:defRPr/>
              </a:pPr>
              <a:t>8/23/2012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32D4195-8417-3746-9D67-AFB0912442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68858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3589C10-825C-BA4B-BC25-B17C1260E362}" type="datetimeFigureOut">
              <a:rPr lang="en-US"/>
              <a:pPr>
                <a:defRPr/>
              </a:pPr>
              <a:t>8/23/2012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B707BD3-CAD9-0B4A-A366-E80D7BA498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136139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04183-A984-4553-99D8-92C4D725B84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04183-A984-4553-99D8-92C4D725B84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04183-A984-4553-99D8-92C4D725B84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04183-A984-4553-99D8-92C4D725B84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1218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30078" fontAlgn="base">
              <a:spcBef>
                <a:spcPct val="0"/>
              </a:spcBef>
              <a:spcAft>
                <a:spcPct val="0"/>
              </a:spcAft>
            </a:pPr>
            <a:fld id="{67BA694F-3F0A-4216-90C4-1D4FA561EBEB}" type="slidenum">
              <a:rPr lang="en-US"/>
              <a:pPr defTabSz="930078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04183-A984-4553-99D8-92C4D725B84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04183-A984-4553-99D8-92C4D725B84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04183-A984-4553-99D8-92C4D725B84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04183-A984-4553-99D8-92C4D725B84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04183-A984-4553-99D8-92C4D725B84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04183-A984-4553-99D8-92C4D725B84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2216503"/>
            <a:ext cx="4122738" cy="1193631"/>
          </a:xfrm>
        </p:spPr>
        <p:txBody>
          <a:bodyPr anchor="t"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410134"/>
            <a:ext cx="4122737" cy="9617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4/21/11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NAME OF PRESENTATION IN ALL CAPS (INSERT IN FOOTER)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25F7545-0BF8-C840-94F8-B384AC8F08D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7" descr="AtlanticHealthSystem_D_Color_RGB_30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257" y="285750"/>
            <a:ext cx="1928730" cy="14068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94094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buSzPct val="90000"/>
              <a:buFont typeface="Wingdings" charset="2"/>
              <a:buChar char="§"/>
              <a:defRPr sz="2000"/>
            </a:lvl1pPr>
            <a:lvl2pPr marL="742950" indent="-285750">
              <a:buSzPct val="100000"/>
              <a:buFont typeface="Arial"/>
              <a:buChar char="•"/>
              <a:defRPr sz="2000"/>
            </a:lvl2pPr>
            <a:lvl3pPr marL="1143000" indent="-228600">
              <a:buSzPct val="59000"/>
              <a:buFont typeface="Courier New"/>
              <a:buChar char="o"/>
              <a:tabLst>
                <a:tab pos="917575" algn="l"/>
              </a:tabLst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4/21/11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NAME OF PRESENTATION IN ALL CAPS (INSERT IN FOOTER)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4DBE6-8BAB-E940-81A8-7FFFCD6249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7" descr="symbol smal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75" y="6037263"/>
            <a:ext cx="3016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98170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ol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1143000" y="1905000"/>
            <a:ext cx="7543800" cy="4267200"/>
          </a:xfrm>
        </p:spPr>
        <p:txBody>
          <a:bodyPr>
            <a:normAutofit/>
          </a:bodyPr>
          <a:lstStyle>
            <a:lvl1pPr>
              <a:buFont typeface="Arial" pitchFamily="34" charset="0"/>
              <a:buNone/>
              <a:defRPr sz="1400" b="0">
                <a:solidFill>
                  <a:schemeClr val="tx1"/>
                </a:solidFill>
              </a:defRPr>
            </a:lvl1pPr>
            <a:lvl2pPr>
              <a:buFont typeface="Arial" pitchFamily="34" charset="0"/>
              <a:buChar char="•"/>
              <a:defRPr sz="1600" b="0"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 sz="1400" b="0">
                <a:solidFill>
                  <a:schemeClr val="tx1"/>
                </a:solidFill>
              </a:defRPr>
            </a:lvl3pPr>
            <a:lvl4pPr>
              <a:buFont typeface="Arial" pitchFamily="34" charset="0"/>
              <a:buChar char="•"/>
              <a:defRPr sz="1200" b="0">
                <a:solidFill>
                  <a:schemeClr val="tx1"/>
                </a:solidFill>
              </a:defRPr>
            </a:lvl4pPr>
            <a:lvl5pPr>
              <a:buFont typeface="Arial" pitchFamily="34" charset="0"/>
              <a:buChar char="•"/>
              <a:defRPr sz="1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4DEAA-BE8D-4F6D-97D4-5F4724D4A6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1143000" y="1905000"/>
            <a:ext cx="7543800" cy="4267200"/>
          </a:xfrm>
        </p:spPr>
        <p:txBody>
          <a:bodyPr/>
          <a:lstStyle>
            <a:lvl1pPr>
              <a:buFont typeface="Arial" pitchFamily="34" charset="0"/>
              <a:buChar char="•"/>
              <a:defRPr sz="1800" b="0">
                <a:solidFill>
                  <a:schemeClr val="tx1"/>
                </a:solidFill>
              </a:defRPr>
            </a:lvl1pPr>
            <a:lvl2pPr>
              <a:buFont typeface="Arial" pitchFamily="34" charset="0"/>
              <a:buChar char="•"/>
              <a:defRPr sz="1600" b="0"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 sz="1400" b="0">
                <a:solidFill>
                  <a:schemeClr val="tx1"/>
                </a:solidFill>
              </a:defRPr>
            </a:lvl3pPr>
            <a:lvl4pPr>
              <a:buFont typeface="Arial" pitchFamily="34" charset="0"/>
              <a:buChar char="•"/>
              <a:defRPr sz="1200" b="0">
                <a:solidFill>
                  <a:schemeClr val="tx1"/>
                </a:solidFill>
              </a:defRPr>
            </a:lvl4pPr>
            <a:lvl5pPr>
              <a:buFont typeface="Arial" pitchFamily="34" charset="0"/>
              <a:buChar char="•"/>
              <a:defRPr sz="1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63A10-378B-44CA-BC6B-9A39E21ADF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533400" y="6469063"/>
            <a:ext cx="1828800" cy="214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800" b="1" dirty="0">
                <a:ln w="12700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</a:rPr>
              <a:t>VHA Inc. Confidential Information</a:t>
            </a:r>
          </a:p>
        </p:txBody>
      </p:sp>
      <p:sp>
        <p:nvSpPr>
          <p:cNvPr id="5" name="Freeform 4"/>
          <p:cNvSpPr/>
          <p:nvPr userDrawn="1"/>
        </p:nvSpPr>
        <p:spPr>
          <a:xfrm>
            <a:off x="-6350" y="0"/>
            <a:ext cx="2705100" cy="1746250"/>
          </a:xfrm>
          <a:custGeom>
            <a:avLst/>
            <a:gdLst>
              <a:gd name="connsiteX0" fmla="*/ 17640 w 2716520"/>
              <a:gd name="connsiteY0" fmla="*/ 0 h 1746194"/>
              <a:gd name="connsiteX1" fmla="*/ 2134409 w 2716520"/>
              <a:gd name="connsiteY1" fmla="*/ 0 h 1746194"/>
              <a:gd name="connsiteX2" fmla="*/ 2716520 w 2716520"/>
              <a:gd name="connsiteY2" fmla="*/ 308671 h 1746194"/>
              <a:gd name="connsiteX3" fmla="*/ 0 w 2716520"/>
              <a:gd name="connsiteY3" fmla="*/ 1746194 h 1746194"/>
              <a:gd name="connsiteX4" fmla="*/ 17640 w 2716520"/>
              <a:gd name="connsiteY4" fmla="*/ 0 h 1746194"/>
              <a:gd name="connsiteX0" fmla="*/ 0 w 2852277"/>
              <a:gd name="connsiteY0" fmla="*/ 0 h 1746194"/>
              <a:gd name="connsiteX1" fmla="*/ 2270166 w 2852277"/>
              <a:gd name="connsiteY1" fmla="*/ 0 h 1746194"/>
              <a:gd name="connsiteX2" fmla="*/ 2852277 w 2852277"/>
              <a:gd name="connsiteY2" fmla="*/ 308671 h 1746194"/>
              <a:gd name="connsiteX3" fmla="*/ 135757 w 2852277"/>
              <a:gd name="connsiteY3" fmla="*/ 1746194 h 1746194"/>
              <a:gd name="connsiteX4" fmla="*/ 0 w 2852277"/>
              <a:gd name="connsiteY4" fmla="*/ 0 h 1746194"/>
              <a:gd name="connsiteX0" fmla="*/ 17639 w 2716520"/>
              <a:gd name="connsiteY0" fmla="*/ 0 h 1746194"/>
              <a:gd name="connsiteX1" fmla="*/ 2134409 w 2716520"/>
              <a:gd name="connsiteY1" fmla="*/ 0 h 1746194"/>
              <a:gd name="connsiteX2" fmla="*/ 2716520 w 2716520"/>
              <a:gd name="connsiteY2" fmla="*/ 308671 h 1746194"/>
              <a:gd name="connsiteX3" fmla="*/ 0 w 2716520"/>
              <a:gd name="connsiteY3" fmla="*/ 1746194 h 1746194"/>
              <a:gd name="connsiteX4" fmla="*/ 17639 w 2716520"/>
              <a:gd name="connsiteY4" fmla="*/ 0 h 1746194"/>
              <a:gd name="connsiteX0" fmla="*/ 17639 w 2716520"/>
              <a:gd name="connsiteY0" fmla="*/ 0 h 1746194"/>
              <a:gd name="connsiteX1" fmla="*/ 2134409 w 2716520"/>
              <a:gd name="connsiteY1" fmla="*/ 0 h 1746194"/>
              <a:gd name="connsiteX2" fmla="*/ 2716520 w 2716520"/>
              <a:gd name="connsiteY2" fmla="*/ 308671 h 1746194"/>
              <a:gd name="connsiteX3" fmla="*/ 0 w 2716520"/>
              <a:gd name="connsiteY3" fmla="*/ 1746194 h 1746194"/>
              <a:gd name="connsiteX4" fmla="*/ 17639 w 2716520"/>
              <a:gd name="connsiteY4" fmla="*/ 0 h 1746194"/>
              <a:gd name="connsiteX0" fmla="*/ 17639 w 2716520"/>
              <a:gd name="connsiteY0" fmla="*/ 0 h 1746194"/>
              <a:gd name="connsiteX1" fmla="*/ 2134409 w 2716520"/>
              <a:gd name="connsiteY1" fmla="*/ 0 h 1746194"/>
              <a:gd name="connsiteX2" fmla="*/ 2716520 w 2716520"/>
              <a:gd name="connsiteY2" fmla="*/ 308671 h 1746194"/>
              <a:gd name="connsiteX3" fmla="*/ 0 w 2716520"/>
              <a:gd name="connsiteY3" fmla="*/ 1746194 h 1746194"/>
              <a:gd name="connsiteX4" fmla="*/ 17639 w 2716520"/>
              <a:gd name="connsiteY4" fmla="*/ 0 h 1746194"/>
              <a:gd name="connsiteX0" fmla="*/ 9116 w 2716520"/>
              <a:gd name="connsiteY0" fmla="*/ 0 h 1746194"/>
              <a:gd name="connsiteX1" fmla="*/ 2134409 w 2716520"/>
              <a:gd name="connsiteY1" fmla="*/ 0 h 1746194"/>
              <a:gd name="connsiteX2" fmla="*/ 2716520 w 2716520"/>
              <a:gd name="connsiteY2" fmla="*/ 308671 h 1746194"/>
              <a:gd name="connsiteX3" fmla="*/ 0 w 2716520"/>
              <a:gd name="connsiteY3" fmla="*/ 1746194 h 1746194"/>
              <a:gd name="connsiteX4" fmla="*/ 9116 w 2716520"/>
              <a:gd name="connsiteY4" fmla="*/ 0 h 1746194"/>
              <a:gd name="connsiteX0" fmla="*/ 3039 w 2723226"/>
              <a:gd name="connsiteY0" fmla="*/ 0 h 1746194"/>
              <a:gd name="connsiteX1" fmla="*/ 2141115 w 2723226"/>
              <a:gd name="connsiteY1" fmla="*/ 0 h 1746194"/>
              <a:gd name="connsiteX2" fmla="*/ 2723226 w 2723226"/>
              <a:gd name="connsiteY2" fmla="*/ 308671 h 1746194"/>
              <a:gd name="connsiteX3" fmla="*/ 6706 w 2723226"/>
              <a:gd name="connsiteY3" fmla="*/ 1746194 h 1746194"/>
              <a:gd name="connsiteX4" fmla="*/ 3039 w 2723226"/>
              <a:gd name="connsiteY4" fmla="*/ 0 h 1746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3226" h="1746194">
                <a:moveTo>
                  <a:pt x="3039" y="0"/>
                </a:moveTo>
                <a:lnTo>
                  <a:pt x="2141115" y="0"/>
                </a:lnTo>
                <a:lnTo>
                  <a:pt x="2723226" y="308671"/>
                </a:lnTo>
                <a:lnTo>
                  <a:pt x="6706" y="1746194"/>
                </a:lnTo>
                <a:cubicBezTo>
                  <a:pt x="9745" y="1164129"/>
                  <a:pt x="0" y="582065"/>
                  <a:pt x="303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8"/>
          <p:cNvGrpSpPr>
            <a:grpSpLocks/>
          </p:cNvGrpSpPr>
          <p:nvPr userDrawn="1"/>
        </p:nvGrpSpPr>
        <p:grpSpPr bwMode="auto">
          <a:xfrm>
            <a:off x="304800" y="309563"/>
            <a:ext cx="1181100" cy="407987"/>
            <a:chOff x="304800" y="309563"/>
            <a:chExt cx="1181101" cy="407987"/>
          </a:xfrm>
        </p:grpSpPr>
        <p:sp>
          <p:nvSpPr>
            <p:cNvPr id="7" name="Line 5"/>
            <p:cNvSpPr>
              <a:spLocks noChangeShapeType="1"/>
            </p:cNvSpPr>
            <p:nvPr userDrawn="1"/>
          </p:nvSpPr>
          <p:spPr bwMode="auto">
            <a:xfrm>
              <a:off x="515938" y="714375"/>
              <a:ext cx="1587" cy="1588"/>
            </a:xfrm>
            <a:prstGeom prst="line">
              <a:avLst/>
            </a:prstGeom>
            <a:noFill/>
            <a:ln w="2">
              <a:solidFill>
                <a:srgbClr val="39B54A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304800" y="309563"/>
              <a:ext cx="1130301" cy="407987"/>
            </a:xfrm>
            <a:custGeom>
              <a:avLst/>
              <a:gdLst/>
              <a:ahLst/>
              <a:cxnLst>
                <a:cxn ang="0">
                  <a:pos x="1159" y="0"/>
                </a:cxn>
                <a:cxn ang="0">
                  <a:pos x="969" y="361"/>
                </a:cxn>
                <a:cxn ang="0">
                  <a:pos x="969" y="8"/>
                </a:cxn>
                <a:cxn ang="0">
                  <a:pos x="798" y="8"/>
                </a:cxn>
                <a:cxn ang="0">
                  <a:pos x="798" y="185"/>
                </a:cxn>
                <a:cxn ang="0">
                  <a:pos x="637" y="185"/>
                </a:cxn>
                <a:cxn ang="0">
                  <a:pos x="637" y="8"/>
                </a:cxn>
                <a:cxn ang="0">
                  <a:pos x="530" y="8"/>
                </a:cxn>
                <a:cxn ang="0">
                  <a:pos x="465" y="8"/>
                </a:cxn>
                <a:cxn ang="0">
                  <a:pos x="339" y="8"/>
                </a:cxn>
                <a:cxn ang="0">
                  <a:pos x="265" y="171"/>
                </a:cxn>
                <a:cxn ang="0">
                  <a:pos x="192" y="8"/>
                </a:cxn>
                <a:cxn ang="0">
                  <a:pos x="0" y="8"/>
                </a:cxn>
                <a:cxn ang="0">
                  <a:pos x="265" y="514"/>
                </a:cxn>
                <a:cxn ang="0">
                  <a:pos x="465" y="133"/>
                </a:cxn>
                <a:cxn ang="0">
                  <a:pos x="465" y="506"/>
                </a:cxn>
                <a:cxn ang="0">
                  <a:pos x="637" y="506"/>
                </a:cxn>
                <a:cxn ang="0">
                  <a:pos x="637" y="324"/>
                </a:cxn>
                <a:cxn ang="0">
                  <a:pos x="798" y="324"/>
                </a:cxn>
                <a:cxn ang="0">
                  <a:pos x="798" y="506"/>
                </a:cxn>
                <a:cxn ang="0">
                  <a:pos x="798" y="506"/>
                </a:cxn>
                <a:cxn ang="0">
                  <a:pos x="969" y="506"/>
                </a:cxn>
                <a:cxn ang="0">
                  <a:pos x="969" y="506"/>
                </a:cxn>
                <a:cxn ang="0">
                  <a:pos x="1085" y="506"/>
                </a:cxn>
                <a:cxn ang="0">
                  <a:pos x="1159" y="342"/>
                </a:cxn>
                <a:cxn ang="0">
                  <a:pos x="1232" y="506"/>
                </a:cxn>
                <a:cxn ang="0">
                  <a:pos x="1424" y="506"/>
                </a:cxn>
                <a:cxn ang="0">
                  <a:pos x="1159" y="0"/>
                </a:cxn>
              </a:cxnLst>
              <a:rect l="0" t="0" r="r" b="b"/>
              <a:pathLst>
                <a:path w="1424" h="514">
                  <a:moveTo>
                    <a:pt x="1159" y="0"/>
                  </a:moveTo>
                  <a:lnTo>
                    <a:pt x="969" y="361"/>
                  </a:lnTo>
                  <a:lnTo>
                    <a:pt x="969" y="8"/>
                  </a:lnTo>
                  <a:lnTo>
                    <a:pt x="798" y="8"/>
                  </a:lnTo>
                  <a:lnTo>
                    <a:pt x="798" y="185"/>
                  </a:lnTo>
                  <a:lnTo>
                    <a:pt x="637" y="185"/>
                  </a:lnTo>
                  <a:lnTo>
                    <a:pt x="637" y="8"/>
                  </a:lnTo>
                  <a:lnTo>
                    <a:pt x="530" y="8"/>
                  </a:lnTo>
                  <a:lnTo>
                    <a:pt x="465" y="8"/>
                  </a:lnTo>
                  <a:lnTo>
                    <a:pt x="339" y="8"/>
                  </a:lnTo>
                  <a:lnTo>
                    <a:pt x="265" y="171"/>
                  </a:lnTo>
                  <a:lnTo>
                    <a:pt x="192" y="8"/>
                  </a:lnTo>
                  <a:lnTo>
                    <a:pt x="0" y="8"/>
                  </a:lnTo>
                  <a:lnTo>
                    <a:pt x="265" y="514"/>
                  </a:lnTo>
                  <a:lnTo>
                    <a:pt x="465" y="133"/>
                  </a:lnTo>
                  <a:lnTo>
                    <a:pt x="465" y="506"/>
                  </a:lnTo>
                  <a:lnTo>
                    <a:pt x="637" y="506"/>
                  </a:lnTo>
                  <a:lnTo>
                    <a:pt x="637" y="324"/>
                  </a:lnTo>
                  <a:lnTo>
                    <a:pt x="798" y="324"/>
                  </a:lnTo>
                  <a:lnTo>
                    <a:pt x="798" y="506"/>
                  </a:lnTo>
                  <a:lnTo>
                    <a:pt x="798" y="506"/>
                  </a:lnTo>
                  <a:lnTo>
                    <a:pt x="969" y="506"/>
                  </a:lnTo>
                  <a:lnTo>
                    <a:pt x="969" y="506"/>
                  </a:lnTo>
                  <a:lnTo>
                    <a:pt x="1085" y="506"/>
                  </a:lnTo>
                  <a:lnTo>
                    <a:pt x="1159" y="342"/>
                  </a:lnTo>
                  <a:lnTo>
                    <a:pt x="1232" y="506"/>
                  </a:lnTo>
                  <a:lnTo>
                    <a:pt x="1424" y="506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auto">
            <a:xfrm>
              <a:off x="1443039" y="671513"/>
              <a:ext cx="42862" cy="44450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39" y="2"/>
                </a:cxn>
                <a:cxn ang="0">
                  <a:pos x="48" y="8"/>
                </a:cxn>
                <a:cxn ang="0">
                  <a:pos x="54" y="17"/>
                </a:cxn>
                <a:cxn ang="0">
                  <a:pos x="55" y="28"/>
                </a:cxn>
                <a:cxn ang="0">
                  <a:pos x="55" y="34"/>
                </a:cxn>
                <a:cxn ang="0">
                  <a:pos x="50" y="43"/>
                </a:cxn>
                <a:cxn ang="0">
                  <a:pos x="43" y="51"/>
                </a:cxn>
                <a:cxn ang="0">
                  <a:pos x="34" y="55"/>
                </a:cxn>
                <a:cxn ang="0">
                  <a:pos x="28" y="56"/>
                </a:cxn>
                <a:cxn ang="0">
                  <a:pos x="18" y="53"/>
                </a:cxn>
                <a:cxn ang="0">
                  <a:pos x="8" y="48"/>
                </a:cxn>
                <a:cxn ang="0">
                  <a:pos x="2" y="38"/>
                </a:cxn>
                <a:cxn ang="0">
                  <a:pos x="0" y="28"/>
                </a:cxn>
                <a:cxn ang="0">
                  <a:pos x="1" y="22"/>
                </a:cxn>
                <a:cxn ang="0">
                  <a:pos x="5" y="13"/>
                </a:cxn>
                <a:cxn ang="0">
                  <a:pos x="13" y="4"/>
                </a:cxn>
                <a:cxn ang="0">
                  <a:pos x="22" y="1"/>
                </a:cxn>
                <a:cxn ang="0">
                  <a:pos x="28" y="0"/>
                </a:cxn>
                <a:cxn ang="0">
                  <a:pos x="28" y="4"/>
                </a:cxn>
                <a:cxn ang="0">
                  <a:pos x="19" y="6"/>
                </a:cxn>
                <a:cxn ang="0">
                  <a:pos x="12" y="11"/>
                </a:cxn>
                <a:cxn ang="0">
                  <a:pos x="7" y="18"/>
                </a:cxn>
                <a:cxn ang="0">
                  <a:pos x="6" y="28"/>
                </a:cxn>
                <a:cxn ang="0">
                  <a:pos x="6" y="32"/>
                </a:cxn>
                <a:cxn ang="0">
                  <a:pos x="9" y="41"/>
                </a:cxn>
                <a:cxn ang="0">
                  <a:pos x="15" y="48"/>
                </a:cxn>
                <a:cxn ang="0">
                  <a:pos x="23" y="51"/>
                </a:cxn>
                <a:cxn ang="0">
                  <a:pos x="28" y="51"/>
                </a:cxn>
                <a:cxn ang="0">
                  <a:pos x="36" y="50"/>
                </a:cxn>
                <a:cxn ang="0">
                  <a:pos x="43" y="44"/>
                </a:cxn>
                <a:cxn ang="0">
                  <a:pos x="49" y="37"/>
                </a:cxn>
                <a:cxn ang="0">
                  <a:pos x="50" y="28"/>
                </a:cxn>
                <a:cxn ang="0">
                  <a:pos x="50" y="23"/>
                </a:cxn>
                <a:cxn ang="0">
                  <a:pos x="47" y="15"/>
                </a:cxn>
                <a:cxn ang="0">
                  <a:pos x="41" y="8"/>
                </a:cxn>
                <a:cxn ang="0">
                  <a:pos x="33" y="4"/>
                </a:cxn>
                <a:cxn ang="0">
                  <a:pos x="28" y="4"/>
                </a:cxn>
                <a:cxn ang="0">
                  <a:pos x="18" y="44"/>
                </a:cxn>
                <a:cxn ang="0">
                  <a:pos x="18" y="13"/>
                </a:cxn>
                <a:cxn ang="0">
                  <a:pos x="27" y="13"/>
                </a:cxn>
                <a:cxn ang="0">
                  <a:pos x="36" y="15"/>
                </a:cxn>
                <a:cxn ang="0">
                  <a:pos x="39" y="17"/>
                </a:cxn>
                <a:cxn ang="0">
                  <a:pos x="39" y="21"/>
                </a:cxn>
                <a:cxn ang="0">
                  <a:pos x="37" y="25"/>
                </a:cxn>
                <a:cxn ang="0">
                  <a:pos x="33" y="29"/>
                </a:cxn>
                <a:cxn ang="0">
                  <a:pos x="33" y="29"/>
                </a:cxn>
                <a:cxn ang="0">
                  <a:pos x="36" y="31"/>
                </a:cxn>
                <a:cxn ang="0">
                  <a:pos x="39" y="36"/>
                </a:cxn>
                <a:cxn ang="0">
                  <a:pos x="40" y="44"/>
                </a:cxn>
                <a:cxn ang="0">
                  <a:pos x="35" y="44"/>
                </a:cxn>
                <a:cxn ang="0">
                  <a:pos x="33" y="36"/>
                </a:cxn>
                <a:cxn ang="0">
                  <a:pos x="30" y="31"/>
                </a:cxn>
                <a:cxn ang="0">
                  <a:pos x="26" y="30"/>
                </a:cxn>
                <a:cxn ang="0">
                  <a:pos x="22" y="44"/>
                </a:cxn>
                <a:cxn ang="0">
                  <a:pos x="27" y="27"/>
                </a:cxn>
                <a:cxn ang="0">
                  <a:pos x="29" y="27"/>
                </a:cxn>
                <a:cxn ang="0">
                  <a:pos x="33" y="24"/>
                </a:cxn>
                <a:cxn ang="0">
                  <a:pos x="34" y="21"/>
                </a:cxn>
                <a:cxn ang="0">
                  <a:pos x="33" y="17"/>
                </a:cxn>
                <a:cxn ang="0">
                  <a:pos x="27" y="16"/>
                </a:cxn>
                <a:cxn ang="0">
                  <a:pos x="22" y="16"/>
                </a:cxn>
              </a:cxnLst>
              <a:rect l="0" t="0" r="r" b="b"/>
              <a:pathLst>
                <a:path w="55" h="56">
                  <a:moveTo>
                    <a:pt x="28" y="0"/>
                  </a:moveTo>
                  <a:lnTo>
                    <a:pt x="28" y="0"/>
                  </a:lnTo>
                  <a:lnTo>
                    <a:pt x="34" y="1"/>
                  </a:lnTo>
                  <a:lnTo>
                    <a:pt x="39" y="2"/>
                  </a:lnTo>
                  <a:lnTo>
                    <a:pt x="43" y="4"/>
                  </a:lnTo>
                  <a:lnTo>
                    <a:pt x="48" y="8"/>
                  </a:lnTo>
                  <a:lnTo>
                    <a:pt x="50" y="13"/>
                  </a:lnTo>
                  <a:lnTo>
                    <a:pt x="54" y="17"/>
                  </a:lnTo>
                  <a:lnTo>
                    <a:pt x="55" y="22"/>
                  </a:lnTo>
                  <a:lnTo>
                    <a:pt x="55" y="28"/>
                  </a:lnTo>
                  <a:lnTo>
                    <a:pt x="55" y="28"/>
                  </a:lnTo>
                  <a:lnTo>
                    <a:pt x="55" y="34"/>
                  </a:lnTo>
                  <a:lnTo>
                    <a:pt x="54" y="38"/>
                  </a:lnTo>
                  <a:lnTo>
                    <a:pt x="50" y="43"/>
                  </a:lnTo>
                  <a:lnTo>
                    <a:pt x="48" y="48"/>
                  </a:lnTo>
                  <a:lnTo>
                    <a:pt x="43" y="51"/>
                  </a:lnTo>
                  <a:lnTo>
                    <a:pt x="39" y="53"/>
                  </a:lnTo>
                  <a:lnTo>
                    <a:pt x="34" y="55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22" y="55"/>
                  </a:lnTo>
                  <a:lnTo>
                    <a:pt x="18" y="53"/>
                  </a:lnTo>
                  <a:lnTo>
                    <a:pt x="13" y="51"/>
                  </a:lnTo>
                  <a:lnTo>
                    <a:pt x="8" y="48"/>
                  </a:lnTo>
                  <a:lnTo>
                    <a:pt x="5" y="43"/>
                  </a:lnTo>
                  <a:lnTo>
                    <a:pt x="2" y="38"/>
                  </a:lnTo>
                  <a:lnTo>
                    <a:pt x="1" y="3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1" y="22"/>
                  </a:lnTo>
                  <a:lnTo>
                    <a:pt x="2" y="17"/>
                  </a:lnTo>
                  <a:lnTo>
                    <a:pt x="5" y="13"/>
                  </a:lnTo>
                  <a:lnTo>
                    <a:pt x="8" y="8"/>
                  </a:lnTo>
                  <a:lnTo>
                    <a:pt x="13" y="4"/>
                  </a:lnTo>
                  <a:lnTo>
                    <a:pt x="18" y="2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28" y="0"/>
                  </a:lnTo>
                  <a:close/>
                  <a:moveTo>
                    <a:pt x="28" y="4"/>
                  </a:moveTo>
                  <a:lnTo>
                    <a:pt x="28" y="4"/>
                  </a:lnTo>
                  <a:lnTo>
                    <a:pt x="23" y="4"/>
                  </a:lnTo>
                  <a:lnTo>
                    <a:pt x="19" y="6"/>
                  </a:lnTo>
                  <a:lnTo>
                    <a:pt x="15" y="8"/>
                  </a:lnTo>
                  <a:lnTo>
                    <a:pt x="12" y="11"/>
                  </a:lnTo>
                  <a:lnTo>
                    <a:pt x="9" y="15"/>
                  </a:lnTo>
                  <a:lnTo>
                    <a:pt x="7" y="18"/>
                  </a:lnTo>
                  <a:lnTo>
                    <a:pt x="6" y="23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6" y="32"/>
                  </a:lnTo>
                  <a:lnTo>
                    <a:pt x="7" y="37"/>
                  </a:lnTo>
                  <a:lnTo>
                    <a:pt x="9" y="41"/>
                  </a:lnTo>
                  <a:lnTo>
                    <a:pt x="12" y="44"/>
                  </a:lnTo>
                  <a:lnTo>
                    <a:pt x="15" y="48"/>
                  </a:lnTo>
                  <a:lnTo>
                    <a:pt x="20" y="50"/>
                  </a:lnTo>
                  <a:lnTo>
                    <a:pt x="23" y="51"/>
                  </a:lnTo>
                  <a:lnTo>
                    <a:pt x="28" y="51"/>
                  </a:lnTo>
                  <a:lnTo>
                    <a:pt x="28" y="51"/>
                  </a:lnTo>
                  <a:lnTo>
                    <a:pt x="33" y="51"/>
                  </a:lnTo>
                  <a:lnTo>
                    <a:pt x="36" y="50"/>
                  </a:lnTo>
                  <a:lnTo>
                    <a:pt x="41" y="48"/>
                  </a:lnTo>
                  <a:lnTo>
                    <a:pt x="43" y="44"/>
                  </a:lnTo>
                  <a:lnTo>
                    <a:pt x="47" y="41"/>
                  </a:lnTo>
                  <a:lnTo>
                    <a:pt x="49" y="37"/>
                  </a:lnTo>
                  <a:lnTo>
                    <a:pt x="50" y="32"/>
                  </a:lnTo>
                  <a:lnTo>
                    <a:pt x="50" y="28"/>
                  </a:lnTo>
                  <a:lnTo>
                    <a:pt x="50" y="28"/>
                  </a:lnTo>
                  <a:lnTo>
                    <a:pt x="50" y="23"/>
                  </a:lnTo>
                  <a:lnTo>
                    <a:pt x="49" y="18"/>
                  </a:lnTo>
                  <a:lnTo>
                    <a:pt x="47" y="15"/>
                  </a:lnTo>
                  <a:lnTo>
                    <a:pt x="43" y="11"/>
                  </a:lnTo>
                  <a:lnTo>
                    <a:pt x="41" y="8"/>
                  </a:lnTo>
                  <a:lnTo>
                    <a:pt x="36" y="6"/>
                  </a:lnTo>
                  <a:lnTo>
                    <a:pt x="33" y="4"/>
                  </a:lnTo>
                  <a:lnTo>
                    <a:pt x="28" y="4"/>
                  </a:lnTo>
                  <a:lnTo>
                    <a:pt x="28" y="4"/>
                  </a:lnTo>
                  <a:close/>
                  <a:moveTo>
                    <a:pt x="22" y="44"/>
                  </a:moveTo>
                  <a:lnTo>
                    <a:pt x="18" y="44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33" y="13"/>
                  </a:lnTo>
                  <a:lnTo>
                    <a:pt x="36" y="15"/>
                  </a:lnTo>
                  <a:lnTo>
                    <a:pt x="36" y="15"/>
                  </a:lnTo>
                  <a:lnTo>
                    <a:pt x="39" y="17"/>
                  </a:lnTo>
                  <a:lnTo>
                    <a:pt x="39" y="21"/>
                  </a:lnTo>
                  <a:lnTo>
                    <a:pt x="39" y="21"/>
                  </a:lnTo>
                  <a:lnTo>
                    <a:pt x="39" y="23"/>
                  </a:lnTo>
                  <a:lnTo>
                    <a:pt x="37" y="25"/>
                  </a:lnTo>
                  <a:lnTo>
                    <a:pt x="35" y="28"/>
                  </a:lnTo>
                  <a:lnTo>
                    <a:pt x="33" y="29"/>
                  </a:lnTo>
                  <a:lnTo>
                    <a:pt x="33" y="29"/>
                  </a:lnTo>
                  <a:lnTo>
                    <a:pt x="33" y="29"/>
                  </a:lnTo>
                  <a:lnTo>
                    <a:pt x="35" y="29"/>
                  </a:lnTo>
                  <a:lnTo>
                    <a:pt x="36" y="31"/>
                  </a:lnTo>
                  <a:lnTo>
                    <a:pt x="39" y="36"/>
                  </a:lnTo>
                  <a:lnTo>
                    <a:pt x="39" y="36"/>
                  </a:lnTo>
                  <a:lnTo>
                    <a:pt x="40" y="42"/>
                  </a:lnTo>
                  <a:lnTo>
                    <a:pt x="40" y="44"/>
                  </a:lnTo>
                  <a:lnTo>
                    <a:pt x="35" y="44"/>
                  </a:lnTo>
                  <a:lnTo>
                    <a:pt x="35" y="44"/>
                  </a:lnTo>
                  <a:lnTo>
                    <a:pt x="33" y="36"/>
                  </a:lnTo>
                  <a:lnTo>
                    <a:pt x="33" y="36"/>
                  </a:lnTo>
                  <a:lnTo>
                    <a:pt x="32" y="34"/>
                  </a:lnTo>
                  <a:lnTo>
                    <a:pt x="30" y="31"/>
                  </a:lnTo>
                  <a:lnTo>
                    <a:pt x="29" y="31"/>
                  </a:lnTo>
                  <a:lnTo>
                    <a:pt x="26" y="30"/>
                  </a:lnTo>
                  <a:lnTo>
                    <a:pt x="22" y="30"/>
                  </a:lnTo>
                  <a:lnTo>
                    <a:pt x="22" y="44"/>
                  </a:lnTo>
                  <a:close/>
                  <a:moveTo>
                    <a:pt x="22" y="27"/>
                  </a:moveTo>
                  <a:lnTo>
                    <a:pt x="27" y="27"/>
                  </a:lnTo>
                  <a:lnTo>
                    <a:pt x="27" y="27"/>
                  </a:lnTo>
                  <a:lnTo>
                    <a:pt x="29" y="27"/>
                  </a:lnTo>
                  <a:lnTo>
                    <a:pt x="32" y="25"/>
                  </a:lnTo>
                  <a:lnTo>
                    <a:pt x="33" y="24"/>
                  </a:lnTo>
                  <a:lnTo>
                    <a:pt x="34" y="21"/>
                  </a:lnTo>
                  <a:lnTo>
                    <a:pt x="34" y="21"/>
                  </a:lnTo>
                  <a:lnTo>
                    <a:pt x="34" y="20"/>
                  </a:lnTo>
                  <a:lnTo>
                    <a:pt x="33" y="17"/>
                  </a:lnTo>
                  <a:lnTo>
                    <a:pt x="30" y="16"/>
                  </a:lnTo>
                  <a:lnTo>
                    <a:pt x="27" y="16"/>
                  </a:lnTo>
                  <a:lnTo>
                    <a:pt x="27" y="16"/>
                  </a:lnTo>
                  <a:lnTo>
                    <a:pt x="22" y="16"/>
                  </a:lnTo>
                  <a:lnTo>
                    <a:pt x="22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819400" y="152400"/>
            <a:ext cx="6172200" cy="457200"/>
          </a:xfrm>
        </p:spPr>
        <p:txBody>
          <a:bodyPr lIns="0" tIns="0" rIns="0" bIns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13"/>
          </p:nvPr>
        </p:nvSpPr>
        <p:spPr>
          <a:xfrm>
            <a:off x="2819400" y="609600"/>
            <a:ext cx="6172200" cy="304800"/>
          </a:xfrm>
        </p:spPr>
        <p:txBody>
          <a:bodyPr lIns="0" tIns="0" rIns="0">
            <a:noAutofit/>
          </a:bodyPr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6553200" y="6416675"/>
            <a:ext cx="2133600" cy="365125"/>
          </a:xfrm>
        </p:spPr>
        <p:txBody>
          <a:bodyPr/>
          <a:lstStyle>
            <a:lvl1pPr>
              <a:defRPr sz="8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1B28433-6358-46EE-A191-9269EDD80B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ullet 1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6352" y="152400"/>
            <a:ext cx="6172200" cy="457200"/>
          </a:xfrm>
        </p:spPr>
        <p:txBody>
          <a:bodyPr lIns="0" tIns="0" rIns="0" bIns="0"/>
          <a:lstStyle>
            <a:lvl1pPr>
              <a:defRPr lang="en-US" sz="2800" b="1" kern="1200" dirty="0" smtClean="0">
                <a:solidFill>
                  <a:srgbClr val="0E719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2819400" y="609600"/>
            <a:ext cx="6172200" cy="3048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4"/>
          </p:nvPr>
        </p:nvSpPr>
        <p:spPr>
          <a:xfrm>
            <a:off x="533400" y="1627632"/>
            <a:ext cx="8305800" cy="4648200"/>
          </a:xfrm>
        </p:spPr>
        <p:txBody>
          <a:bodyPr wrap="square"/>
          <a:lstStyle>
            <a:lvl1pPr marL="0" indent="0">
              <a:spcBef>
                <a:spcPts val="1200"/>
              </a:spcBef>
              <a:spcAft>
                <a:spcPts val="1200"/>
              </a:spcAft>
              <a:buFont typeface="Arial" pitchFamily="34" charset="0"/>
              <a:buNone/>
              <a:defRPr sz="2800" b="1">
                <a:solidFill>
                  <a:srgbClr val="0E719A"/>
                </a:solidFill>
                <a:latin typeface="Arial" pitchFamily="34" charset="0"/>
                <a:cs typeface="Arial" pitchFamily="34" charset="0"/>
              </a:defRPr>
            </a:lvl1pPr>
            <a:lvl2pPr>
              <a:buClr>
                <a:schemeClr val="bg1"/>
              </a:buClr>
              <a:buSzPct val="90000"/>
              <a:buFont typeface="Courier New" pitchFamily="49" charset="0"/>
              <a:buChar char="o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buFont typeface="Arial" pitchFamily="34" charset="0"/>
              <a:buChar char="-"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buFont typeface="Arial" pitchFamily="34" charset="0"/>
              <a:buChar char="•"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buFont typeface="Arial" pitchFamily="34" charset="0"/>
              <a:buChar char="-"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Freeform 8"/>
          <p:cNvSpPr/>
          <p:nvPr userDrawn="1"/>
        </p:nvSpPr>
        <p:spPr>
          <a:xfrm>
            <a:off x="-6662" y="0"/>
            <a:ext cx="2705542" cy="1746194"/>
          </a:xfrm>
          <a:custGeom>
            <a:avLst/>
            <a:gdLst>
              <a:gd name="connsiteX0" fmla="*/ 17640 w 2716520"/>
              <a:gd name="connsiteY0" fmla="*/ 0 h 1746194"/>
              <a:gd name="connsiteX1" fmla="*/ 2134409 w 2716520"/>
              <a:gd name="connsiteY1" fmla="*/ 0 h 1746194"/>
              <a:gd name="connsiteX2" fmla="*/ 2716520 w 2716520"/>
              <a:gd name="connsiteY2" fmla="*/ 308671 h 1746194"/>
              <a:gd name="connsiteX3" fmla="*/ 0 w 2716520"/>
              <a:gd name="connsiteY3" fmla="*/ 1746194 h 1746194"/>
              <a:gd name="connsiteX4" fmla="*/ 17640 w 2716520"/>
              <a:gd name="connsiteY4" fmla="*/ 0 h 1746194"/>
              <a:gd name="connsiteX0" fmla="*/ 0 w 2852277"/>
              <a:gd name="connsiteY0" fmla="*/ 0 h 1746194"/>
              <a:gd name="connsiteX1" fmla="*/ 2270166 w 2852277"/>
              <a:gd name="connsiteY1" fmla="*/ 0 h 1746194"/>
              <a:gd name="connsiteX2" fmla="*/ 2852277 w 2852277"/>
              <a:gd name="connsiteY2" fmla="*/ 308671 h 1746194"/>
              <a:gd name="connsiteX3" fmla="*/ 135757 w 2852277"/>
              <a:gd name="connsiteY3" fmla="*/ 1746194 h 1746194"/>
              <a:gd name="connsiteX4" fmla="*/ 0 w 2852277"/>
              <a:gd name="connsiteY4" fmla="*/ 0 h 1746194"/>
              <a:gd name="connsiteX0" fmla="*/ 17639 w 2716520"/>
              <a:gd name="connsiteY0" fmla="*/ 0 h 1746194"/>
              <a:gd name="connsiteX1" fmla="*/ 2134409 w 2716520"/>
              <a:gd name="connsiteY1" fmla="*/ 0 h 1746194"/>
              <a:gd name="connsiteX2" fmla="*/ 2716520 w 2716520"/>
              <a:gd name="connsiteY2" fmla="*/ 308671 h 1746194"/>
              <a:gd name="connsiteX3" fmla="*/ 0 w 2716520"/>
              <a:gd name="connsiteY3" fmla="*/ 1746194 h 1746194"/>
              <a:gd name="connsiteX4" fmla="*/ 17639 w 2716520"/>
              <a:gd name="connsiteY4" fmla="*/ 0 h 1746194"/>
              <a:gd name="connsiteX0" fmla="*/ 17639 w 2716520"/>
              <a:gd name="connsiteY0" fmla="*/ 0 h 1746194"/>
              <a:gd name="connsiteX1" fmla="*/ 2134409 w 2716520"/>
              <a:gd name="connsiteY1" fmla="*/ 0 h 1746194"/>
              <a:gd name="connsiteX2" fmla="*/ 2716520 w 2716520"/>
              <a:gd name="connsiteY2" fmla="*/ 308671 h 1746194"/>
              <a:gd name="connsiteX3" fmla="*/ 0 w 2716520"/>
              <a:gd name="connsiteY3" fmla="*/ 1746194 h 1746194"/>
              <a:gd name="connsiteX4" fmla="*/ 17639 w 2716520"/>
              <a:gd name="connsiteY4" fmla="*/ 0 h 1746194"/>
              <a:gd name="connsiteX0" fmla="*/ 17639 w 2716520"/>
              <a:gd name="connsiteY0" fmla="*/ 0 h 1746194"/>
              <a:gd name="connsiteX1" fmla="*/ 2134409 w 2716520"/>
              <a:gd name="connsiteY1" fmla="*/ 0 h 1746194"/>
              <a:gd name="connsiteX2" fmla="*/ 2716520 w 2716520"/>
              <a:gd name="connsiteY2" fmla="*/ 308671 h 1746194"/>
              <a:gd name="connsiteX3" fmla="*/ 0 w 2716520"/>
              <a:gd name="connsiteY3" fmla="*/ 1746194 h 1746194"/>
              <a:gd name="connsiteX4" fmla="*/ 17639 w 2716520"/>
              <a:gd name="connsiteY4" fmla="*/ 0 h 1746194"/>
              <a:gd name="connsiteX0" fmla="*/ 9116 w 2716520"/>
              <a:gd name="connsiteY0" fmla="*/ 0 h 1746194"/>
              <a:gd name="connsiteX1" fmla="*/ 2134409 w 2716520"/>
              <a:gd name="connsiteY1" fmla="*/ 0 h 1746194"/>
              <a:gd name="connsiteX2" fmla="*/ 2716520 w 2716520"/>
              <a:gd name="connsiteY2" fmla="*/ 308671 h 1746194"/>
              <a:gd name="connsiteX3" fmla="*/ 0 w 2716520"/>
              <a:gd name="connsiteY3" fmla="*/ 1746194 h 1746194"/>
              <a:gd name="connsiteX4" fmla="*/ 9116 w 2716520"/>
              <a:gd name="connsiteY4" fmla="*/ 0 h 1746194"/>
              <a:gd name="connsiteX0" fmla="*/ 3039 w 2723226"/>
              <a:gd name="connsiteY0" fmla="*/ 0 h 1746194"/>
              <a:gd name="connsiteX1" fmla="*/ 2141115 w 2723226"/>
              <a:gd name="connsiteY1" fmla="*/ 0 h 1746194"/>
              <a:gd name="connsiteX2" fmla="*/ 2723226 w 2723226"/>
              <a:gd name="connsiteY2" fmla="*/ 308671 h 1746194"/>
              <a:gd name="connsiteX3" fmla="*/ 6706 w 2723226"/>
              <a:gd name="connsiteY3" fmla="*/ 1746194 h 1746194"/>
              <a:gd name="connsiteX4" fmla="*/ 3039 w 2723226"/>
              <a:gd name="connsiteY4" fmla="*/ 0 h 1746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3226" h="1746194">
                <a:moveTo>
                  <a:pt x="3039" y="0"/>
                </a:moveTo>
                <a:lnTo>
                  <a:pt x="2141115" y="0"/>
                </a:lnTo>
                <a:lnTo>
                  <a:pt x="2723226" y="308671"/>
                </a:lnTo>
                <a:lnTo>
                  <a:pt x="6706" y="1746194"/>
                </a:lnTo>
                <a:cubicBezTo>
                  <a:pt x="9745" y="1164129"/>
                  <a:pt x="0" y="582065"/>
                  <a:pt x="3039" y="0"/>
                </a:cubicBezTo>
                <a:close/>
              </a:path>
            </a:pathLst>
          </a:custGeom>
          <a:solidFill>
            <a:srgbClr val="0E719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14"/>
          <p:cNvGrpSpPr/>
          <p:nvPr userDrawn="1"/>
        </p:nvGrpSpPr>
        <p:grpSpPr>
          <a:xfrm>
            <a:off x="304800" y="309563"/>
            <a:ext cx="1181101" cy="407987"/>
            <a:chOff x="304800" y="309563"/>
            <a:chExt cx="1181101" cy="407987"/>
          </a:xfrm>
          <a:solidFill>
            <a:schemeClr val="bg1"/>
          </a:solidFill>
        </p:grpSpPr>
        <p:sp>
          <p:nvSpPr>
            <p:cNvPr id="4101" name="Line 5"/>
            <p:cNvSpPr>
              <a:spLocks noChangeShapeType="1"/>
            </p:cNvSpPr>
            <p:nvPr userDrawn="1"/>
          </p:nvSpPr>
          <p:spPr bwMode="auto">
            <a:xfrm>
              <a:off x="515938" y="714375"/>
              <a:ext cx="1588" cy="1587"/>
            </a:xfrm>
            <a:prstGeom prst="line">
              <a:avLst/>
            </a:prstGeom>
            <a:grpFill/>
            <a:ln w="2">
              <a:solidFill>
                <a:srgbClr val="39B54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2" name="Freeform 6"/>
            <p:cNvSpPr>
              <a:spLocks/>
            </p:cNvSpPr>
            <p:nvPr userDrawn="1"/>
          </p:nvSpPr>
          <p:spPr bwMode="auto">
            <a:xfrm>
              <a:off x="304800" y="309563"/>
              <a:ext cx="1130300" cy="407987"/>
            </a:xfrm>
            <a:custGeom>
              <a:avLst/>
              <a:gdLst/>
              <a:ahLst/>
              <a:cxnLst>
                <a:cxn ang="0">
                  <a:pos x="1159" y="0"/>
                </a:cxn>
                <a:cxn ang="0">
                  <a:pos x="969" y="361"/>
                </a:cxn>
                <a:cxn ang="0">
                  <a:pos x="969" y="8"/>
                </a:cxn>
                <a:cxn ang="0">
                  <a:pos x="798" y="8"/>
                </a:cxn>
                <a:cxn ang="0">
                  <a:pos x="798" y="185"/>
                </a:cxn>
                <a:cxn ang="0">
                  <a:pos x="637" y="185"/>
                </a:cxn>
                <a:cxn ang="0">
                  <a:pos x="637" y="8"/>
                </a:cxn>
                <a:cxn ang="0">
                  <a:pos x="530" y="8"/>
                </a:cxn>
                <a:cxn ang="0">
                  <a:pos x="465" y="8"/>
                </a:cxn>
                <a:cxn ang="0">
                  <a:pos x="339" y="8"/>
                </a:cxn>
                <a:cxn ang="0">
                  <a:pos x="265" y="171"/>
                </a:cxn>
                <a:cxn ang="0">
                  <a:pos x="192" y="8"/>
                </a:cxn>
                <a:cxn ang="0">
                  <a:pos x="0" y="8"/>
                </a:cxn>
                <a:cxn ang="0">
                  <a:pos x="265" y="514"/>
                </a:cxn>
                <a:cxn ang="0">
                  <a:pos x="465" y="133"/>
                </a:cxn>
                <a:cxn ang="0">
                  <a:pos x="465" y="506"/>
                </a:cxn>
                <a:cxn ang="0">
                  <a:pos x="637" y="506"/>
                </a:cxn>
                <a:cxn ang="0">
                  <a:pos x="637" y="324"/>
                </a:cxn>
                <a:cxn ang="0">
                  <a:pos x="798" y="324"/>
                </a:cxn>
                <a:cxn ang="0">
                  <a:pos x="798" y="506"/>
                </a:cxn>
                <a:cxn ang="0">
                  <a:pos x="798" y="506"/>
                </a:cxn>
                <a:cxn ang="0">
                  <a:pos x="969" y="506"/>
                </a:cxn>
                <a:cxn ang="0">
                  <a:pos x="969" y="506"/>
                </a:cxn>
                <a:cxn ang="0">
                  <a:pos x="1085" y="506"/>
                </a:cxn>
                <a:cxn ang="0">
                  <a:pos x="1159" y="342"/>
                </a:cxn>
                <a:cxn ang="0">
                  <a:pos x="1232" y="506"/>
                </a:cxn>
                <a:cxn ang="0">
                  <a:pos x="1424" y="506"/>
                </a:cxn>
                <a:cxn ang="0">
                  <a:pos x="1159" y="0"/>
                </a:cxn>
              </a:cxnLst>
              <a:rect l="0" t="0" r="r" b="b"/>
              <a:pathLst>
                <a:path w="1424" h="514">
                  <a:moveTo>
                    <a:pt x="1159" y="0"/>
                  </a:moveTo>
                  <a:lnTo>
                    <a:pt x="969" y="361"/>
                  </a:lnTo>
                  <a:lnTo>
                    <a:pt x="969" y="8"/>
                  </a:lnTo>
                  <a:lnTo>
                    <a:pt x="798" y="8"/>
                  </a:lnTo>
                  <a:lnTo>
                    <a:pt x="798" y="185"/>
                  </a:lnTo>
                  <a:lnTo>
                    <a:pt x="637" y="185"/>
                  </a:lnTo>
                  <a:lnTo>
                    <a:pt x="637" y="8"/>
                  </a:lnTo>
                  <a:lnTo>
                    <a:pt x="530" y="8"/>
                  </a:lnTo>
                  <a:lnTo>
                    <a:pt x="465" y="8"/>
                  </a:lnTo>
                  <a:lnTo>
                    <a:pt x="339" y="8"/>
                  </a:lnTo>
                  <a:lnTo>
                    <a:pt x="265" y="171"/>
                  </a:lnTo>
                  <a:lnTo>
                    <a:pt x="192" y="8"/>
                  </a:lnTo>
                  <a:lnTo>
                    <a:pt x="0" y="8"/>
                  </a:lnTo>
                  <a:lnTo>
                    <a:pt x="265" y="514"/>
                  </a:lnTo>
                  <a:lnTo>
                    <a:pt x="465" y="133"/>
                  </a:lnTo>
                  <a:lnTo>
                    <a:pt x="465" y="506"/>
                  </a:lnTo>
                  <a:lnTo>
                    <a:pt x="637" y="506"/>
                  </a:lnTo>
                  <a:lnTo>
                    <a:pt x="637" y="324"/>
                  </a:lnTo>
                  <a:lnTo>
                    <a:pt x="798" y="324"/>
                  </a:lnTo>
                  <a:lnTo>
                    <a:pt x="798" y="506"/>
                  </a:lnTo>
                  <a:lnTo>
                    <a:pt x="798" y="506"/>
                  </a:lnTo>
                  <a:lnTo>
                    <a:pt x="969" y="506"/>
                  </a:lnTo>
                  <a:lnTo>
                    <a:pt x="969" y="506"/>
                  </a:lnTo>
                  <a:lnTo>
                    <a:pt x="1085" y="506"/>
                  </a:lnTo>
                  <a:lnTo>
                    <a:pt x="1159" y="342"/>
                  </a:lnTo>
                  <a:lnTo>
                    <a:pt x="1232" y="506"/>
                  </a:lnTo>
                  <a:lnTo>
                    <a:pt x="1424" y="506"/>
                  </a:lnTo>
                  <a:lnTo>
                    <a:pt x="11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3" name="Freeform 7"/>
            <p:cNvSpPr>
              <a:spLocks noEditPoints="1"/>
            </p:cNvSpPr>
            <p:nvPr userDrawn="1"/>
          </p:nvSpPr>
          <p:spPr bwMode="auto">
            <a:xfrm>
              <a:off x="1443038" y="671513"/>
              <a:ext cx="42863" cy="44450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39" y="2"/>
                </a:cxn>
                <a:cxn ang="0">
                  <a:pos x="48" y="8"/>
                </a:cxn>
                <a:cxn ang="0">
                  <a:pos x="54" y="17"/>
                </a:cxn>
                <a:cxn ang="0">
                  <a:pos x="55" y="28"/>
                </a:cxn>
                <a:cxn ang="0">
                  <a:pos x="55" y="34"/>
                </a:cxn>
                <a:cxn ang="0">
                  <a:pos x="50" y="43"/>
                </a:cxn>
                <a:cxn ang="0">
                  <a:pos x="43" y="51"/>
                </a:cxn>
                <a:cxn ang="0">
                  <a:pos x="34" y="55"/>
                </a:cxn>
                <a:cxn ang="0">
                  <a:pos x="28" y="56"/>
                </a:cxn>
                <a:cxn ang="0">
                  <a:pos x="18" y="53"/>
                </a:cxn>
                <a:cxn ang="0">
                  <a:pos x="8" y="48"/>
                </a:cxn>
                <a:cxn ang="0">
                  <a:pos x="2" y="38"/>
                </a:cxn>
                <a:cxn ang="0">
                  <a:pos x="0" y="28"/>
                </a:cxn>
                <a:cxn ang="0">
                  <a:pos x="1" y="22"/>
                </a:cxn>
                <a:cxn ang="0">
                  <a:pos x="5" y="13"/>
                </a:cxn>
                <a:cxn ang="0">
                  <a:pos x="13" y="4"/>
                </a:cxn>
                <a:cxn ang="0">
                  <a:pos x="22" y="1"/>
                </a:cxn>
                <a:cxn ang="0">
                  <a:pos x="28" y="0"/>
                </a:cxn>
                <a:cxn ang="0">
                  <a:pos x="28" y="4"/>
                </a:cxn>
                <a:cxn ang="0">
                  <a:pos x="19" y="6"/>
                </a:cxn>
                <a:cxn ang="0">
                  <a:pos x="12" y="11"/>
                </a:cxn>
                <a:cxn ang="0">
                  <a:pos x="7" y="18"/>
                </a:cxn>
                <a:cxn ang="0">
                  <a:pos x="6" y="28"/>
                </a:cxn>
                <a:cxn ang="0">
                  <a:pos x="6" y="32"/>
                </a:cxn>
                <a:cxn ang="0">
                  <a:pos x="9" y="41"/>
                </a:cxn>
                <a:cxn ang="0">
                  <a:pos x="15" y="48"/>
                </a:cxn>
                <a:cxn ang="0">
                  <a:pos x="23" y="51"/>
                </a:cxn>
                <a:cxn ang="0">
                  <a:pos x="28" y="51"/>
                </a:cxn>
                <a:cxn ang="0">
                  <a:pos x="36" y="50"/>
                </a:cxn>
                <a:cxn ang="0">
                  <a:pos x="43" y="44"/>
                </a:cxn>
                <a:cxn ang="0">
                  <a:pos x="49" y="37"/>
                </a:cxn>
                <a:cxn ang="0">
                  <a:pos x="50" y="28"/>
                </a:cxn>
                <a:cxn ang="0">
                  <a:pos x="50" y="23"/>
                </a:cxn>
                <a:cxn ang="0">
                  <a:pos x="47" y="15"/>
                </a:cxn>
                <a:cxn ang="0">
                  <a:pos x="41" y="8"/>
                </a:cxn>
                <a:cxn ang="0">
                  <a:pos x="33" y="4"/>
                </a:cxn>
                <a:cxn ang="0">
                  <a:pos x="28" y="4"/>
                </a:cxn>
                <a:cxn ang="0">
                  <a:pos x="18" y="44"/>
                </a:cxn>
                <a:cxn ang="0">
                  <a:pos x="18" y="13"/>
                </a:cxn>
                <a:cxn ang="0">
                  <a:pos x="27" y="13"/>
                </a:cxn>
                <a:cxn ang="0">
                  <a:pos x="36" y="15"/>
                </a:cxn>
                <a:cxn ang="0">
                  <a:pos x="39" y="17"/>
                </a:cxn>
                <a:cxn ang="0">
                  <a:pos x="39" y="21"/>
                </a:cxn>
                <a:cxn ang="0">
                  <a:pos x="37" y="25"/>
                </a:cxn>
                <a:cxn ang="0">
                  <a:pos x="33" y="29"/>
                </a:cxn>
                <a:cxn ang="0">
                  <a:pos x="33" y="29"/>
                </a:cxn>
                <a:cxn ang="0">
                  <a:pos x="36" y="31"/>
                </a:cxn>
                <a:cxn ang="0">
                  <a:pos x="39" y="36"/>
                </a:cxn>
                <a:cxn ang="0">
                  <a:pos x="40" y="44"/>
                </a:cxn>
                <a:cxn ang="0">
                  <a:pos x="35" y="44"/>
                </a:cxn>
                <a:cxn ang="0">
                  <a:pos x="33" y="36"/>
                </a:cxn>
                <a:cxn ang="0">
                  <a:pos x="30" y="31"/>
                </a:cxn>
                <a:cxn ang="0">
                  <a:pos x="26" y="30"/>
                </a:cxn>
                <a:cxn ang="0">
                  <a:pos x="22" y="44"/>
                </a:cxn>
                <a:cxn ang="0">
                  <a:pos x="27" y="27"/>
                </a:cxn>
                <a:cxn ang="0">
                  <a:pos x="29" y="27"/>
                </a:cxn>
                <a:cxn ang="0">
                  <a:pos x="33" y="24"/>
                </a:cxn>
                <a:cxn ang="0">
                  <a:pos x="34" y="21"/>
                </a:cxn>
                <a:cxn ang="0">
                  <a:pos x="33" y="17"/>
                </a:cxn>
                <a:cxn ang="0">
                  <a:pos x="27" y="16"/>
                </a:cxn>
                <a:cxn ang="0">
                  <a:pos x="22" y="16"/>
                </a:cxn>
              </a:cxnLst>
              <a:rect l="0" t="0" r="r" b="b"/>
              <a:pathLst>
                <a:path w="55" h="56">
                  <a:moveTo>
                    <a:pt x="28" y="0"/>
                  </a:moveTo>
                  <a:lnTo>
                    <a:pt x="28" y="0"/>
                  </a:lnTo>
                  <a:lnTo>
                    <a:pt x="34" y="1"/>
                  </a:lnTo>
                  <a:lnTo>
                    <a:pt x="39" y="2"/>
                  </a:lnTo>
                  <a:lnTo>
                    <a:pt x="43" y="4"/>
                  </a:lnTo>
                  <a:lnTo>
                    <a:pt x="48" y="8"/>
                  </a:lnTo>
                  <a:lnTo>
                    <a:pt x="50" y="13"/>
                  </a:lnTo>
                  <a:lnTo>
                    <a:pt x="54" y="17"/>
                  </a:lnTo>
                  <a:lnTo>
                    <a:pt x="55" y="22"/>
                  </a:lnTo>
                  <a:lnTo>
                    <a:pt x="55" y="28"/>
                  </a:lnTo>
                  <a:lnTo>
                    <a:pt x="55" y="28"/>
                  </a:lnTo>
                  <a:lnTo>
                    <a:pt x="55" y="34"/>
                  </a:lnTo>
                  <a:lnTo>
                    <a:pt x="54" y="38"/>
                  </a:lnTo>
                  <a:lnTo>
                    <a:pt x="50" y="43"/>
                  </a:lnTo>
                  <a:lnTo>
                    <a:pt x="48" y="48"/>
                  </a:lnTo>
                  <a:lnTo>
                    <a:pt x="43" y="51"/>
                  </a:lnTo>
                  <a:lnTo>
                    <a:pt x="39" y="53"/>
                  </a:lnTo>
                  <a:lnTo>
                    <a:pt x="34" y="55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22" y="55"/>
                  </a:lnTo>
                  <a:lnTo>
                    <a:pt x="18" y="53"/>
                  </a:lnTo>
                  <a:lnTo>
                    <a:pt x="13" y="51"/>
                  </a:lnTo>
                  <a:lnTo>
                    <a:pt x="8" y="48"/>
                  </a:lnTo>
                  <a:lnTo>
                    <a:pt x="5" y="43"/>
                  </a:lnTo>
                  <a:lnTo>
                    <a:pt x="2" y="38"/>
                  </a:lnTo>
                  <a:lnTo>
                    <a:pt x="1" y="3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1" y="22"/>
                  </a:lnTo>
                  <a:lnTo>
                    <a:pt x="2" y="17"/>
                  </a:lnTo>
                  <a:lnTo>
                    <a:pt x="5" y="13"/>
                  </a:lnTo>
                  <a:lnTo>
                    <a:pt x="8" y="8"/>
                  </a:lnTo>
                  <a:lnTo>
                    <a:pt x="13" y="4"/>
                  </a:lnTo>
                  <a:lnTo>
                    <a:pt x="18" y="2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28" y="0"/>
                  </a:lnTo>
                  <a:close/>
                  <a:moveTo>
                    <a:pt x="28" y="4"/>
                  </a:moveTo>
                  <a:lnTo>
                    <a:pt x="28" y="4"/>
                  </a:lnTo>
                  <a:lnTo>
                    <a:pt x="23" y="4"/>
                  </a:lnTo>
                  <a:lnTo>
                    <a:pt x="19" y="6"/>
                  </a:lnTo>
                  <a:lnTo>
                    <a:pt x="15" y="8"/>
                  </a:lnTo>
                  <a:lnTo>
                    <a:pt x="12" y="11"/>
                  </a:lnTo>
                  <a:lnTo>
                    <a:pt x="9" y="15"/>
                  </a:lnTo>
                  <a:lnTo>
                    <a:pt x="7" y="18"/>
                  </a:lnTo>
                  <a:lnTo>
                    <a:pt x="6" y="23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6" y="32"/>
                  </a:lnTo>
                  <a:lnTo>
                    <a:pt x="7" y="37"/>
                  </a:lnTo>
                  <a:lnTo>
                    <a:pt x="9" y="41"/>
                  </a:lnTo>
                  <a:lnTo>
                    <a:pt x="12" y="44"/>
                  </a:lnTo>
                  <a:lnTo>
                    <a:pt x="15" y="48"/>
                  </a:lnTo>
                  <a:lnTo>
                    <a:pt x="20" y="50"/>
                  </a:lnTo>
                  <a:lnTo>
                    <a:pt x="23" y="51"/>
                  </a:lnTo>
                  <a:lnTo>
                    <a:pt x="28" y="51"/>
                  </a:lnTo>
                  <a:lnTo>
                    <a:pt x="28" y="51"/>
                  </a:lnTo>
                  <a:lnTo>
                    <a:pt x="33" y="51"/>
                  </a:lnTo>
                  <a:lnTo>
                    <a:pt x="36" y="50"/>
                  </a:lnTo>
                  <a:lnTo>
                    <a:pt x="41" y="48"/>
                  </a:lnTo>
                  <a:lnTo>
                    <a:pt x="43" y="44"/>
                  </a:lnTo>
                  <a:lnTo>
                    <a:pt x="47" y="41"/>
                  </a:lnTo>
                  <a:lnTo>
                    <a:pt x="49" y="37"/>
                  </a:lnTo>
                  <a:lnTo>
                    <a:pt x="50" y="32"/>
                  </a:lnTo>
                  <a:lnTo>
                    <a:pt x="50" y="28"/>
                  </a:lnTo>
                  <a:lnTo>
                    <a:pt x="50" y="28"/>
                  </a:lnTo>
                  <a:lnTo>
                    <a:pt x="50" y="23"/>
                  </a:lnTo>
                  <a:lnTo>
                    <a:pt x="49" y="18"/>
                  </a:lnTo>
                  <a:lnTo>
                    <a:pt x="47" y="15"/>
                  </a:lnTo>
                  <a:lnTo>
                    <a:pt x="43" y="11"/>
                  </a:lnTo>
                  <a:lnTo>
                    <a:pt x="41" y="8"/>
                  </a:lnTo>
                  <a:lnTo>
                    <a:pt x="36" y="6"/>
                  </a:lnTo>
                  <a:lnTo>
                    <a:pt x="33" y="4"/>
                  </a:lnTo>
                  <a:lnTo>
                    <a:pt x="28" y="4"/>
                  </a:lnTo>
                  <a:lnTo>
                    <a:pt x="28" y="4"/>
                  </a:lnTo>
                  <a:close/>
                  <a:moveTo>
                    <a:pt x="22" y="44"/>
                  </a:moveTo>
                  <a:lnTo>
                    <a:pt x="18" y="44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33" y="13"/>
                  </a:lnTo>
                  <a:lnTo>
                    <a:pt x="36" y="15"/>
                  </a:lnTo>
                  <a:lnTo>
                    <a:pt x="36" y="15"/>
                  </a:lnTo>
                  <a:lnTo>
                    <a:pt x="39" y="17"/>
                  </a:lnTo>
                  <a:lnTo>
                    <a:pt x="39" y="21"/>
                  </a:lnTo>
                  <a:lnTo>
                    <a:pt x="39" y="21"/>
                  </a:lnTo>
                  <a:lnTo>
                    <a:pt x="39" y="23"/>
                  </a:lnTo>
                  <a:lnTo>
                    <a:pt x="37" y="25"/>
                  </a:lnTo>
                  <a:lnTo>
                    <a:pt x="35" y="28"/>
                  </a:lnTo>
                  <a:lnTo>
                    <a:pt x="33" y="29"/>
                  </a:lnTo>
                  <a:lnTo>
                    <a:pt x="33" y="29"/>
                  </a:lnTo>
                  <a:lnTo>
                    <a:pt x="33" y="29"/>
                  </a:lnTo>
                  <a:lnTo>
                    <a:pt x="35" y="29"/>
                  </a:lnTo>
                  <a:lnTo>
                    <a:pt x="36" y="31"/>
                  </a:lnTo>
                  <a:lnTo>
                    <a:pt x="39" y="36"/>
                  </a:lnTo>
                  <a:lnTo>
                    <a:pt x="39" y="36"/>
                  </a:lnTo>
                  <a:lnTo>
                    <a:pt x="40" y="42"/>
                  </a:lnTo>
                  <a:lnTo>
                    <a:pt x="40" y="44"/>
                  </a:lnTo>
                  <a:lnTo>
                    <a:pt x="35" y="44"/>
                  </a:lnTo>
                  <a:lnTo>
                    <a:pt x="35" y="44"/>
                  </a:lnTo>
                  <a:lnTo>
                    <a:pt x="33" y="36"/>
                  </a:lnTo>
                  <a:lnTo>
                    <a:pt x="33" y="36"/>
                  </a:lnTo>
                  <a:lnTo>
                    <a:pt x="32" y="34"/>
                  </a:lnTo>
                  <a:lnTo>
                    <a:pt x="30" y="31"/>
                  </a:lnTo>
                  <a:lnTo>
                    <a:pt x="29" y="31"/>
                  </a:lnTo>
                  <a:lnTo>
                    <a:pt x="26" y="30"/>
                  </a:lnTo>
                  <a:lnTo>
                    <a:pt x="22" y="30"/>
                  </a:lnTo>
                  <a:lnTo>
                    <a:pt x="22" y="44"/>
                  </a:lnTo>
                  <a:close/>
                  <a:moveTo>
                    <a:pt x="22" y="27"/>
                  </a:moveTo>
                  <a:lnTo>
                    <a:pt x="27" y="27"/>
                  </a:lnTo>
                  <a:lnTo>
                    <a:pt x="27" y="27"/>
                  </a:lnTo>
                  <a:lnTo>
                    <a:pt x="29" y="27"/>
                  </a:lnTo>
                  <a:lnTo>
                    <a:pt x="32" y="25"/>
                  </a:lnTo>
                  <a:lnTo>
                    <a:pt x="33" y="24"/>
                  </a:lnTo>
                  <a:lnTo>
                    <a:pt x="34" y="21"/>
                  </a:lnTo>
                  <a:lnTo>
                    <a:pt x="34" y="21"/>
                  </a:lnTo>
                  <a:lnTo>
                    <a:pt x="34" y="20"/>
                  </a:lnTo>
                  <a:lnTo>
                    <a:pt x="33" y="17"/>
                  </a:lnTo>
                  <a:lnTo>
                    <a:pt x="30" y="16"/>
                  </a:lnTo>
                  <a:lnTo>
                    <a:pt x="27" y="16"/>
                  </a:lnTo>
                  <a:lnTo>
                    <a:pt x="27" y="16"/>
                  </a:lnTo>
                  <a:lnTo>
                    <a:pt x="22" y="16"/>
                  </a:lnTo>
                  <a:lnTo>
                    <a:pt x="22" y="2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416675"/>
            <a:ext cx="2133600" cy="365125"/>
          </a:xfrm>
        </p:spPr>
        <p:txBody>
          <a:bodyPr/>
          <a:lstStyle>
            <a:lvl1pPr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fld id="{CA3FC030-BC4B-404F-92DF-1550212F5F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838200" y="6468529"/>
            <a:ext cx="1828800" cy="21544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800" b="1" cap="none" spc="0" dirty="0" smtClean="0">
                <a:ln w="12700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VHA Inc. Confidential Information</a:t>
            </a:r>
            <a:endParaRPr lang="en-US" sz="800" b="1" cap="none" spc="0" dirty="0">
              <a:ln w="12700">
                <a:noFill/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819400" y="609600"/>
            <a:ext cx="5867400" cy="304800"/>
          </a:xfrm>
        </p:spPr>
        <p:txBody>
          <a:bodyPr>
            <a:noAutofit/>
          </a:bodyPr>
          <a:lstStyle>
            <a:lvl1pPr>
              <a:buNone/>
              <a:defRPr sz="16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609600" y="1524000"/>
            <a:ext cx="8077200" cy="4648200"/>
          </a:xfrm>
        </p:spPr>
        <p:txBody>
          <a:bodyPr/>
          <a:lstStyle>
            <a:lvl1pPr>
              <a:buFont typeface="Arial" pitchFamily="34" charset="0"/>
              <a:buNone/>
              <a:defRPr sz="1800" b="1">
                <a:solidFill>
                  <a:srgbClr val="0083A9"/>
                </a:solidFill>
                <a:latin typeface="Arial" pitchFamily="34" charset="0"/>
                <a:cs typeface="Arial" pitchFamily="34" charset="0"/>
              </a:defRPr>
            </a:lvl1pPr>
            <a:lvl2pPr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2pPr>
            <a:lvl3pPr marL="1257300" indent="-342900">
              <a:buFont typeface="Arial" pitchFamily="34" charset="0"/>
              <a:buChar char="-"/>
              <a:defRPr sz="1400">
                <a:latin typeface="Arial" pitchFamily="34" charset="0"/>
                <a:cs typeface="Arial" pitchFamily="34" charset="0"/>
              </a:defRPr>
            </a:lvl3pPr>
            <a:lvl4pPr>
              <a:buFont typeface="Arial" pitchFamily="34" charset="0"/>
              <a:buChar char="•"/>
              <a:defRPr sz="1200">
                <a:latin typeface="Arial" pitchFamily="34" charset="0"/>
                <a:cs typeface="Arial" pitchFamily="34" charset="0"/>
              </a:defRPr>
            </a:lvl4pPr>
            <a:lvl5pPr>
              <a:buFont typeface="Arial" pitchFamily="34" charset="0"/>
              <a:buChar char="-"/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39DE1-5206-4BA3-BB9B-0119755A73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819400" y="152400"/>
            <a:ext cx="6172200" cy="457200"/>
          </a:xfrm>
        </p:spPr>
        <p:txBody>
          <a:bodyPr lIns="0" tIns="0" rIns="0" bIns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533400" y="6468529"/>
            <a:ext cx="1828800" cy="21544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800" b="1" cap="none" spc="0" dirty="0" smtClean="0">
                <a:ln w="12700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VHA Inc. Confidential Information</a:t>
            </a:r>
            <a:endParaRPr lang="en-US" sz="800" b="1" cap="none" spc="0" dirty="0">
              <a:ln w="12700">
                <a:noFill/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</p:txBody>
      </p:sp>
      <p:sp>
        <p:nvSpPr>
          <p:cNvPr id="7" name="Freeform 6"/>
          <p:cNvSpPr/>
          <p:nvPr userDrawn="1"/>
        </p:nvSpPr>
        <p:spPr>
          <a:xfrm>
            <a:off x="-6662" y="0"/>
            <a:ext cx="2705542" cy="1746194"/>
          </a:xfrm>
          <a:custGeom>
            <a:avLst/>
            <a:gdLst>
              <a:gd name="connsiteX0" fmla="*/ 17640 w 2716520"/>
              <a:gd name="connsiteY0" fmla="*/ 0 h 1746194"/>
              <a:gd name="connsiteX1" fmla="*/ 2134409 w 2716520"/>
              <a:gd name="connsiteY1" fmla="*/ 0 h 1746194"/>
              <a:gd name="connsiteX2" fmla="*/ 2716520 w 2716520"/>
              <a:gd name="connsiteY2" fmla="*/ 308671 h 1746194"/>
              <a:gd name="connsiteX3" fmla="*/ 0 w 2716520"/>
              <a:gd name="connsiteY3" fmla="*/ 1746194 h 1746194"/>
              <a:gd name="connsiteX4" fmla="*/ 17640 w 2716520"/>
              <a:gd name="connsiteY4" fmla="*/ 0 h 1746194"/>
              <a:gd name="connsiteX0" fmla="*/ 0 w 2852277"/>
              <a:gd name="connsiteY0" fmla="*/ 0 h 1746194"/>
              <a:gd name="connsiteX1" fmla="*/ 2270166 w 2852277"/>
              <a:gd name="connsiteY1" fmla="*/ 0 h 1746194"/>
              <a:gd name="connsiteX2" fmla="*/ 2852277 w 2852277"/>
              <a:gd name="connsiteY2" fmla="*/ 308671 h 1746194"/>
              <a:gd name="connsiteX3" fmla="*/ 135757 w 2852277"/>
              <a:gd name="connsiteY3" fmla="*/ 1746194 h 1746194"/>
              <a:gd name="connsiteX4" fmla="*/ 0 w 2852277"/>
              <a:gd name="connsiteY4" fmla="*/ 0 h 1746194"/>
              <a:gd name="connsiteX0" fmla="*/ 17639 w 2716520"/>
              <a:gd name="connsiteY0" fmla="*/ 0 h 1746194"/>
              <a:gd name="connsiteX1" fmla="*/ 2134409 w 2716520"/>
              <a:gd name="connsiteY1" fmla="*/ 0 h 1746194"/>
              <a:gd name="connsiteX2" fmla="*/ 2716520 w 2716520"/>
              <a:gd name="connsiteY2" fmla="*/ 308671 h 1746194"/>
              <a:gd name="connsiteX3" fmla="*/ 0 w 2716520"/>
              <a:gd name="connsiteY3" fmla="*/ 1746194 h 1746194"/>
              <a:gd name="connsiteX4" fmla="*/ 17639 w 2716520"/>
              <a:gd name="connsiteY4" fmla="*/ 0 h 1746194"/>
              <a:gd name="connsiteX0" fmla="*/ 17639 w 2716520"/>
              <a:gd name="connsiteY0" fmla="*/ 0 h 1746194"/>
              <a:gd name="connsiteX1" fmla="*/ 2134409 w 2716520"/>
              <a:gd name="connsiteY1" fmla="*/ 0 h 1746194"/>
              <a:gd name="connsiteX2" fmla="*/ 2716520 w 2716520"/>
              <a:gd name="connsiteY2" fmla="*/ 308671 h 1746194"/>
              <a:gd name="connsiteX3" fmla="*/ 0 w 2716520"/>
              <a:gd name="connsiteY3" fmla="*/ 1746194 h 1746194"/>
              <a:gd name="connsiteX4" fmla="*/ 17639 w 2716520"/>
              <a:gd name="connsiteY4" fmla="*/ 0 h 1746194"/>
              <a:gd name="connsiteX0" fmla="*/ 17639 w 2716520"/>
              <a:gd name="connsiteY0" fmla="*/ 0 h 1746194"/>
              <a:gd name="connsiteX1" fmla="*/ 2134409 w 2716520"/>
              <a:gd name="connsiteY1" fmla="*/ 0 h 1746194"/>
              <a:gd name="connsiteX2" fmla="*/ 2716520 w 2716520"/>
              <a:gd name="connsiteY2" fmla="*/ 308671 h 1746194"/>
              <a:gd name="connsiteX3" fmla="*/ 0 w 2716520"/>
              <a:gd name="connsiteY3" fmla="*/ 1746194 h 1746194"/>
              <a:gd name="connsiteX4" fmla="*/ 17639 w 2716520"/>
              <a:gd name="connsiteY4" fmla="*/ 0 h 1746194"/>
              <a:gd name="connsiteX0" fmla="*/ 9116 w 2716520"/>
              <a:gd name="connsiteY0" fmla="*/ 0 h 1746194"/>
              <a:gd name="connsiteX1" fmla="*/ 2134409 w 2716520"/>
              <a:gd name="connsiteY1" fmla="*/ 0 h 1746194"/>
              <a:gd name="connsiteX2" fmla="*/ 2716520 w 2716520"/>
              <a:gd name="connsiteY2" fmla="*/ 308671 h 1746194"/>
              <a:gd name="connsiteX3" fmla="*/ 0 w 2716520"/>
              <a:gd name="connsiteY3" fmla="*/ 1746194 h 1746194"/>
              <a:gd name="connsiteX4" fmla="*/ 9116 w 2716520"/>
              <a:gd name="connsiteY4" fmla="*/ 0 h 1746194"/>
              <a:gd name="connsiteX0" fmla="*/ 3039 w 2723226"/>
              <a:gd name="connsiteY0" fmla="*/ 0 h 1746194"/>
              <a:gd name="connsiteX1" fmla="*/ 2141115 w 2723226"/>
              <a:gd name="connsiteY1" fmla="*/ 0 h 1746194"/>
              <a:gd name="connsiteX2" fmla="*/ 2723226 w 2723226"/>
              <a:gd name="connsiteY2" fmla="*/ 308671 h 1746194"/>
              <a:gd name="connsiteX3" fmla="*/ 6706 w 2723226"/>
              <a:gd name="connsiteY3" fmla="*/ 1746194 h 1746194"/>
              <a:gd name="connsiteX4" fmla="*/ 3039 w 2723226"/>
              <a:gd name="connsiteY4" fmla="*/ 0 h 1746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3226" h="1746194">
                <a:moveTo>
                  <a:pt x="3039" y="0"/>
                </a:moveTo>
                <a:lnTo>
                  <a:pt x="2141115" y="0"/>
                </a:lnTo>
                <a:lnTo>
                  <a:pt x="2723226" y="308671"/>
                </a:lnTo>
                <a:lnTo>
                  <a:pt x="6706" y="1746194"/>
                </a:lnTo>
                <a:cubicBezTo>
                  <a:pt x="9745" y="1164129"/>
                  <a:pt x="0" y="582065"/>
                  <a:pt x="303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8"/>
          <p:cNvGrpSpPr/>
          <p:nvPr userDrawn="1"/>
        </p:nvGrpSpPr>
        <p:grpSpPr>
          <a:xfrm>
            <a:off x="304800" y="309563"/>
            <a:ext cx="1181101" cy="407987"/>
            <a:chOff x="304800" y="309563"/>
            <a:chExt cx="1181101" cy="407987"/>
          </a:xfrm>
        </p:grpSpPr>
        <p:sp>
          <p:nvSpPr>
            <p:cNvPr id="11" name="Line 5"/>
            <p:cNvSpPr>
              <a:spLocks noChangeShapeType="1"/>
            </p:cNvSpPr>
            <p:nvPr userDrawn="1"/>
          </p:nvSpPr>
          <p:spPr bwMode="auto">
            <a:xfrm>
              <a:off x="515938" y="714375"/>
              <a:ext cx="1588" cy="1587"/>
            </a:xfrm>
            <a:prstGeom prst="line">
              <a:avLst/>
            </a:prstGeom>
            <a:noFill/>
            <a:ln w="2">
              <a:solidFill>
                <a:srgbClr val="39B54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304800" y="309563"/>
              <a:ext cx="1130300" cy="407987"/>
            </a:xfrm>
            <a:custGeom>
              <a:avLst/>
              <a:gdLst/>
              <a:ahLst/>
              <a:cxnLst>
                <a:cxn ang="0">
                  <a:pos x="1159" y="0"/>
                </a:cxn>
                <a:cxn ang="0">
                  <a:pos x="969" y="361"/>
                </a:cxn>
                <a:cxn ang="0">
                  <a:pos x="969" y="8"/>
                </a:cxn>
                <a:cxn ang="0">
                  <a:pos x="798" y="8"/>
                </a:cxn>
                <a:cxn ang="0">
                  <a:pos x="798" y="185"/>
                </a:cxn>
                <a:cxn ang="0">
                  <a:pos x="637" y="185"/>
                </a:cxn>
                <a:cxn ang="0">
                  <a:pos x="637" y="8"/>
                </a:cxn>
                <a:cxn ang="0">
                  <a:pos x="530" y="8"/>
                </a:cxn>
                <a:cxn ang="0">
                  <a:pos x="465" y="8"/>
                </a:cxn>
                <a:cxn ang="0">
                  <a:pos x="339" y="8"/>
                </a:cxn>
                <a:cxn ang="0">
                  <a:pos x="265" y="171"/>
                </a:cxn>
                <a:cxn ang="0">
                  <a:pos x="192" y="8"/>
                </a:cxn>
                <a:cxn ang="0">
                  <a:pos x="0" y="8"/>
                </a:cxn>
                <a:cxn ang="0">
                  <a:pos x="265" y="514"/>
                </a:cxn>
                <a:cxn ang="0">
                  <a:pos x="465" y="133"/>
                </a:cxn>
                <a:cxn ang="0">
                  <a:pos x="465" y="506"/>
                </a:cxn>
                <a:cxn ang="0">
                  <a:pos x="637" y="506"/>
                </a:cxn>
                <a:cxn ang="0">
                  <a:pos x="637" y="324"/>
                </a:cxn>
                <a:cxn ang="0">
                  <a:pos x="798" y="324"/>
                </a:cxn>
                <a:cxn ang="0">
                  <a:pos x="798" y="506"/>
                </a:cxn>
                <a:cxn ang="0">
                  <a:pos x="798" y="506"/>
                </a:cxn>
                <a:cxn ang="0">
                  <a:pos x="969" y="506"/>
                </a:cxn>
                <a:cxn ang="0">
                  <a:pos x="969" y="506"/>
                </a:cxn>
                <a:cxn ang="0">
                  <a:pos x="1085" y="506"/>
                </a:cxn>
                <a:cxn ang="0">
                  <a:pos x="1159" y="342"/>
                </a:cxn>
                <a:cxn ang="0">
                  <a:pos x="1232" y="506"/>
                </a:cxn>
                <a:cxn ang="0">
                  <a:pos x="1424" y="506"/>
                </a:cxn>
                <a:cxn ang="0">
                  <a:pos x="1159" y="0"/>
                </a:cxn>
              </a:cxnLst>
              <a:rect l="0" t="0" r="r" b="b"/>
              <a:pathLst>
                <a:path w="1424" h="514">
                  <a:moveTo>
                    <a:pt x="1159" y="0"/>
                  </a:moveTo>
                  <a:lnTo>
                    <a:pt x="969" y="361"/>
                  </a:lnTo>
                  <a:lnTo>
                    <a:pt x="969" y="8"/>
                  </a:lnTo>
                  <a:lnTo>
                    <a:pt x="798" y="8"/>
                  </a:lnTo>
                  <a:lnTo>
                    <a:pt x="798" y="185"/>
                  </a:lnTo>
                  <a:lnTo>
                    <a:pt x="637" y="185"/>
                  </a:lnTo>
                  <a:lnTo>
                    <a:pt x="637" y="8"/>
                  </a:lnTo>
                  <a:lnTo>
                    <a:pt x="530" y="8"/>
                  </a:lnTo>
                  <a:lnTo>
                    <a:pt x="465" y="8"/>
                  </a:lnTo>
                  <a:lnTo>
                    <a:pt x="339" y="8"/>
                  </a:lnTo>
                  <a:lnTo>
                    <a:pt x="265" y="171"/>
                  </a:lnTo>
                  <a:lnTo>
                    <a:pt x="192" y="8"/>
                  </a:lnTo>
                  <a:lnTo>
                    <a:pt x="0" y="8"/>
                  </a:lnTo>
                  <a:lnTo>
                    <a:pt x="265" y="514"/>
                  </a:lnTo>
                  <a:lnTo>
                    <a:pt x="465" y="133"/>
                  </a:lnTo>
                  <a:lnTo>
                    <a:pt x="465" y="506"/>
                  </a:lnTo>
                  <a:lnTo>
                    <a:pt x="637" y="506"/>
                  </a:lnTo>
                  <a:lnTo>
                    <a:pt x="637" y="324"/>
                  </a:lnTo>
                  <a:lnTo>
                    <a:pt x="798" y="324"/>
                  </a:lnTo>
                  <a:lnTo>
                    <a:pt x="798" y="506"/>
                  </a:lnTo>
                  <a:lnTo>
                    <a:pt x="798" y="506"/>
                  </a:lnTo>
                  <a:lnTo>
                    <a:pt x="969" y="506"/>
                  </a:lnTo>
                  <a:lnTo>
                    <a:pt x="969" y="506"/>
                  </a:lnTo>
                  <a:lnTo>
                    <a:pt x="1085" y="506"/>
                  </a:lnTo>
                  <a:lnTo>
                    <a:pt x="1159" y="342"/>
                  </a:lnTo>
                  <a:lnTo>
                    <a:pt x="1232" y="506"/>
                  </a:lnTo>
                  <a:lnTo>
                    <a:pt x="1424" y="506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"/>
            <p:cNvSpPr>
              <a:spLocks noEditPoints="1"/>
            </p:cNvSpPr>
            <p:nvPr userDrawn="1"/>
          </p:nvSpPr>
          <p:spPr bwMode="auto">
            <a:xfrm>
              <a:off x="1443038" y="671513"/>
              <a:ext cx="42863" cy="44450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39" y="2"/>
                </a:cxn>
                <a:cxn ang="0">
                  <a:pos x="48" y="8"/>
                </a:cxn>
                <a:cxn ang="0">
                  <a:pos x="54" y="17"/>
                </a:cxn>
                <a:cxn ang="0">
                  <a:pos x="55" y="28"/>
                </a:cxn>
                <a:cxn ang="0">
                  <a:pos x="55" y="34"/>
                </a:cxn>
                <a:cxn ang="0">
                  <a:pos x="50" y="43"/>
                </a:cxn>
                <a:cxn ang="0">
                  <a:pos x="43" y="51"/>
                </a:cxn>
                <a:cxn ang="0">
                  <a:pos x="34" y="55"/>
                </a:cxn>
                <a:cxn ang="0">
                  <a:pos x="28" y="56"/>
                </a:cxn>
                <a:cxn ang="0">
                  <a:pos x="18" y="53"/>
                </a:cxn>
                <a:cxn ang="0">
                  <a:pos x="8" y="48"/>
                </a:cxn>
                <a:cxn ang="0">
                  <a:pos x="2" y="38"/>
                </a:cxn>
                <a:cxn ang="0">
                  <a:pos x="0" y="28"/>
                </a:cxn>
                <a:cxn ang="0">
                  <a:pos x="1" y="22"/>
                </a:cxn>
                <a:cxn ang="0">
                  <a:pos x="5" y="13"/>
                </a:cxn>
                <a:cxn ang="0">
                  <a:pos x="13" y="4"/>
                </a:cxn>
                <a:cxn ang="0">
                  <a:pos x="22" y="1"/>
                </a:cxn>
                <a:cxn ang="0">
                  <a:pos x="28" y="0"/>
                </a:cxn>
                <a:cxn ang="0">
                  <a:pos x="28" y="4"/>
                </a:cxn>
                <a:cxn ang="0">
                  <a:pos x="19" y="6"/>
                </a:cxn>
                <a:cxn ang="0">
                  <a:pos x="12" y="11"/>
                </a:cxn>
                <a:cxn ang="0">
                  <a:pos x="7" y="18"/>
                </a:cxn>
                <a:cxn ang="0">
                  <a:pos x="6" y="28"/>
                </a:cxn>
                <a:cxn ang="0">
                  <a:pos x="6" y="32"/>
                </a:cxn>
                <a:cxn ang="0">
                  <a:pos x="9" y="41"/>
                </a:cxn>
                <a:cxn ang="0">
                  <a:pos x="15" y="48"/>
                </a:cxn>
                <a:cxn ang="0">
                  <a:pos x="23" y="51"/>
                </a:cxn>
                <a:cxn ang="0">
                  <a:pos x="28" y="51"/>
                </a:cxn>
                <a:cxn ang="0">
                  <a:pos x="36" y="50"/>
                </a:cxn>
                <a:cxn ang="0">
                  <a:pos x="43" y="44"/>
                </a:cxn>
                <a:cxn ang="0">
                  <a:pos x="49" y="37"/>
                </a:cxn>
                <a:cxn ang="0">
                  <a:pos x="50" y="28"/>
                </a:cxn>
                <a:cxn ang="0">
                  <a:pos x="50" y="23"/>
                </a:cxn>
                <a:cxn ang="0">
                  <a:pos x="47" y="15"/>
                </a:cxn>
                <a:cxn ang="0">
                  <a:pos x="41" y="8"/>
                </a:cxn>
                <a:cxn ang="0">
                  <a:pos x="33" y="4"/>
                </a:cxn>
                <a:cxn ang="0">
                  <a:pos x="28" y="4"/>
                </a:cxn>
                <a:cxn ang="0">
                  <a:pos x="18" y="44"/>
                </a:cxn>
                <a:cxn ang="0">
                  <a:pos x="18" y="13"/>
                </a:cxn>
                <a:cxn ang="0">
                  <a:pos x="27" y="13"/>
                </a:cxn>
                <a:cxn ang="0">
                  <a:pos x="36" y="15"/>
                </a:cxn>
                <a:cxn ang="0">
                  <a:pos x="39" y="17"/>
                </a:cxn>
                <a:cxn ang="0">
                  <a:pos x="39" y="21"/>
                </a:cxn>
                <a:cxn ang="0">
                  <a:pos x="37" y="25"/>
                </a:cxn>
                <a:cxn ang="0">
                  <a:pos x="33" y="29"/>
                </a:cxn>
                <a:cxn ang="0">
                  <a:pos x="33" y="29"/>
                </a:cxn>
                <a:cxn ang="0">
                  <a:pos x="36" y="31"/>
                </a:cxn>
                <a:cxn ang="0">
                  <a:pos x="39" y="36"/>
                </a:cxn>
                <a:cxn ang="0">
                  <a:pos x="40" y="44"/>
                </a:cxn>
                <a:cxn ang="0">
                  <a:pos x="35" y="44"/>
                </a:cxn>
                <a:cxn ang="0">
                  <a:pos x="33" y="36"/>
                </a:cxn>
                <a:cxn ang="0">
                  <a:pos x="30" y="31"/>
                </a:cxn>
                <a:cxn ang="0">
                  <a:pos x="26" y="30"/>
                </a:cxn>
                <a:cxn ang="0">
                  <a:pos x="22" y="44"/>
                </a:cxn>
                <a:cxn ang="0">
                  <a:pos x="27" y="27"/>
                </a:cxn>
                <a:cxn ang="0">
                  <a:pos x="29" y="27"/>
                </a:cxn>
                <a:cxn ang="0">
                  <a:pos x="33" y="24"/>
                </a:cxn>
                <a:cxn ang="0">
                  <a:pos x="34" y="21"/>
                </a:cxn>
                <a:cxn ang="0">
                  <a:pos x="33" y="17"/>
                </a:cxn>
                <a:cxn ang="0">
                  <a:pos x="27" y="16"/>
                </a:cxn>
                <a:cxn ang="0">
                  <a:pos x="22" y="16"/>
                </a:cxn>
              </a:cxnLst>
              <a:rect l="0" t="0" r="r" b="b"/>
              <a:pathLst>
                <a:path w="55" h="56">
                  <a:moveTo>
                    <a:pt x="28" y="0"/>
                  </a:moveTo>
                  <a:lnTo>
                    <a:pt x="28" y="0"/>
                  </a:lnTo>
                  <a:lnTo>
                    <a:pt x="34" y="1"/>
                  </a:lnTo>
                  <a:lnTo>
                    <a:pt x="39" y="2"/>
                  </a:lnTo>
                  <a:lnTo>
                    <a:pt x="43" y="4"/>
                  </a:lnTo>
                  <a:lnTo>
                    <a:pt x="48" y="8"/>
                  </a:lnTo>
                  <a:lnTo>
                    <a:pt x="50" y="13"/>
                  </a:lnTo>
                  <a:lnTo>
                    <a:pt x="54" y="17"/>
                  </a:lnTo>
                  <a:lnTo>
                    <a:pt x="55" y="22"/>
                  </a:lnTo>
                  <a:lnTo>
                    <a:pt x="55" y="28"/>
                  </a:lnTo>
                  <a:lnTo>
                    <a:pt x="55" y="28"/>
                  </a:lnTo>
                  <a:lnTo>
                    <a:pt x="55" y="34"/>
                  </a:lnTo>
                  <a:lnTo>
                    <a:pt x="54" y="38"/>
                  </a:lnTo>
                  <a:lnTo>
                    <a:pt x="50" y="43"/>
                  </a:lnTo>
                  <a:lnTo>
                    <a:pt x="48" y="48"/>
                  </a:lnTo>
                  <a:lnTo>
                    <a:pt x="43" y="51"/>
                  </a:lnTo>
                  <a:lnTo>
                    <a:pt x="39" y="53"/>
                  </a:lnTo>
                  <a:lnTo>
                    <a:pt x="34" y="55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22" y="55"/>
                  </a:lnTo>
                  <a:lnTo>
                    <a:pt x="18" y="53"/>
                  </a:lnTo>
                  <a:lnTo>
                    <a:pt x="13" y="51"/>
                  </a:lnTo>
                  <a:lnTo>
                    <a:pt x="8" y="48"/>
                  </a:lnTo>
                  <a:lnTo>
                    <a:pt x="5" y="43"/>
                  </a:lnTo>
                  <a:lnTo>
                    <a:pt x="2" y="38"/>
                  </a:lnTo>
                  <a:lnTo>
                    <a:pt x="1" y="3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1" y="22"/>
                  </a:lnTo>
                  <a:lnTo>
                    <a:pt x="2" y="17"/>
                  </a:lnTo>
                  <a:lnTo>
                    <a:pt x="5" y="13"/>
                  </a:lnTo>
                  <a:lnTo>
                    <a:pt x="8" y="8"/>
                  </a:lnTo>
                  <a:lnTo>
                    <a:pt x="13" y="4"/>
                  </a:lnTo>
                  <a:lnTo>
                    <a:pt x="18" y="2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28" y="0"/>
                  </a:lnTo>
                  <a:close/>
                  <a:moveTo>
                    <a:pt x="28" y="4"/>
                  </a:moveTo>
                  <a:lnTo>
                    <a:pt x="28" y="4"/>
                  </a:lnTo>
                  <a:lnTo>
                    <a:pt x="23" y="4"/>
                  </a:lnTo>
                  <a:lnTo>
                    <a:pt x="19" y="6"/>
                  </a:lnTo>
                  <a:lnTo>
                    <a:pt x="15" y="8"/>
                  </a:lnTo>
                  <a:lnTo>
                    <a:pt x="12" y="11"/>
                  </a:lnTo>
                  <a:lnTo>
                    <a:pt x="9" y="15"/>
                  </a:lnTo>
                  <a:lnTo>
                    <a:pt x="7" y="18"/>
                  </a:lnTo>
                  <a:lnTo>
                    <a:pt x="6" y="23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6" y="32"/>
                  </a:lnTo>
                  <a:lnTo>
                    <a:pt x="7" y="37"/>
                  </a:lnTo>
                  <a:lnTo>
                    <a:pt x="9" y="41"/>
                  </a:lnTo>
                  <a:lnTo>
                    <a:pt x="12" y="44"/>
                  </a:lnTo>
                  <a:lnTo>
                    <a:pt x="15" y="48"/>
                  </a:lnTo>
                  <a:lnTo>
                    <a:pt x="20" y="50"/>
                  </a:lnTo>
                  <a:lnTo>
                    <a:pt x="23" y="51"/>
                  </a:lnTo>
                  <a:lnTo>
                    <a:pt x="28" y="51"/>
                  </a:lnTo>
                  <a:lnTo>
                    <a:pt x="28" y="51"/>
                  </a:lnTo>
                  <a:lnTo>
                    <a:pt x="33" y="51"/>
                  </a:lnTo>
                  <a:lnTo>
                    <a:pt x="36" y="50"/>
                  </a:lnTo>
                  <a:lnTo>
                    <a:pt x="41" y="48"/>
                  </a:lnTo>
                  <a:lnTo>
                    <a:pt x="43" y="44"/>
                  </a:lnTo>
                  <a:lnTo>
                    <a:pt x="47" y="41"/>
                  </a:lnTo>
                  <a:lnTo>
                    <a:pt x="49" y="37"/>
                  </a:lnTo>
                  <a:lnTo>
                    <a:pt x="50" y="32"/>
                  </a:lnTo>
                  <a:lnTo>
                    <a:pt x="50" y="28"/>
                  </a:lnTo>
                  <a:lnTo>
                    <a:pt x="50" y="28"/>
                  </a:lnTo>
                  <a:lnTo>
                    <a:pt x="50" y="23"/>
                  </a:lnTo>
                  <a:lnTo>
                    <a:pt x="49" y="18"/>
                  </a:lnTo>
                  <a:lnTo>
                    <a:pt x="47" y="15"/>
                  </a:lnTo>
                  <a:lnTo>
                    <a:pt x="43" y="11"/>
                  </a:lnTo>
                  <a:lnTo>
                    <a:pt x="41" y="8"/>
                  </a:lnTo>
                  <a:lnTo>
                    <a:pt x="36" y="6"/>
                  </a:lnTo>
                  <a:lnTo>
                    <a:pt x="33" y="4"/>
                  </a:lnTo>
                  <a:lnTo>
                    <a:pt x="28" y="4"/>
                  </a:lnTo>
                  <a:lnTo>
                    <a:pt x="28" y="4"/>
                  </a:lnTo>
                  <a:close/>
                  <a:moveTo>
                    <a:pt x="22" y="44"/>
                  </a:moveTo>
                  <a:lnTo>
                    <a:pt x="18" y="44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33" y="13"/>
                  </a:lnTo>
                  <a:lnTo>
                    <a:pt x="36" y="15"/>
                  </a:lnTo>
                  <a:lnTo>
                    <a:pt x="36" y="15"/>
                  </a:lnTo>
                  <a:lnTo>
                    <a:pt x="39" y="17"/>
                  </a:lnTo>
                  <a:lnTo>
                    <a:pt x="39" y="21"/>
                  </a:lnTo>
                  <a:lnTo>
                    <a:pt x="39" y="21"/>
                  </a:lnTo>
                  <a:lnTo>
                    <a:pt x="39" y="23"/>
                  </a:lnTo>
                  <a:lnTo>
                    <a:pt x="37" y="25"/>
                  </a:lnTo>
                  <a:lnTo>
                    <a:pt x="35" y="28"/>
                  </a:lnTo>
                  <a:lnTo>
                    <a:pt x="33" y="29"/>
                  </a:lnTo>
                  <a:lnTo>
                    <a:pt x="33" y="29"/>
                  </a:lnTo>
                  <a:lnTo>
                    <a:pt x="33" y="29"/>
                  </a:lnTo>
                  <a:lnTo>
                    <a:pt x="35" y="29"/>
                  </a:lnTo>
                  <a:lnTo>
                    <a:pt x="36" y="31"/>
                  </a:lnTo>
                  <a:lnTo>
                    <a:pt x="39" y="36"/>
                  </a:lnTo>
                  <a:lnTo>
                    <a:pt x="39" y="36"/>
                  </a:lnTo>
                  <a:lnTo>
                    <a:pt x="40" y="42"/>
                  </a:lnTo>
                  <a:lnTo>
                    <a:pt x="40" y="44"/>
                  </a:lnTo>
                  <a:lnTo>
                    <a:pt x="35" y="44"/>
                  </a:lnTo>
                  <a:lnTo>
                    <a:pt x="35" y="44"/>
                  </a:lnTo>
                  <a:lnTo>
                    <a:pt x="33" y="36"/>
                  </a:lnTo>
                  <a:lnTo>
                    <a:pt x="33" y="36"/>
                  </a:lnTo>
                  <a:lnTo>
                    <a:pt x="32" y="34"/>
                  </a:lnTo>
                  <a:lnTo>
                    <a:pt x="30" y="31"/>
                  </a:lnTo>
                  <a:lnTo>
                    <a:pt x="29" y="31"/>
                  </a:lnTo>
                  <a:lnTo>
                    <a:pt x="26" y="30"/>
                  </a:lnTo>
                  <a:lnTo>
                    <a:pt x="22" y="30"/>
                  </a:lnTo>
                  <a:lnTo>
                    <a:pt x="22" y="44"/>
                  </a:lnTo>
                  <a:close/>
                  <a:moveTo>
                    <a:pt x="22" y="27"/>
                  </a:moveTo>
                  <a:lnTo>
                    <a:pt x="27" y="27"/>
                  </a:lnTo>
                  <a:lnTo>
                    <a:pt x="27" y="27"/>
                  </a:lnTo>
                  <a:lnTo>
                    <a:pt x="29" y="27"/>
                  </a:lnTo>
                  <a:lnTo>
                    <a:pt x="32" y="25"/>
                  </a:lnTo>
                  <a:lnTo>
                    <a:pt x="33" y="24"/>
                  </a:lnTo>
                  <a:lnTo>
                    <a:pt x="34" y="21"/>
                  </a:lnTo>
                  <a:lnTo>
                    <a:pt x="34" y="21"/>
                  </a:lnTo>
                  <a:lnTo>
                    <a:pt x="34" y="20"/>
                  </a:lnTo>
                  <a:lnTo>
                    <a:pt x="33" y="17"/>
                  </a:lnTo>
                  <a:lnTo>
                    <a:pt x="30" y="16"/>
                  </a:lnTo>
                  <a:lnTo>
                    <a:pt x="27" y="16"/>
                  </a:lnTo>
                  <a:lnTo>
                    <a:pt x="27" y="16"/>
                  </a:lnTo>
                  <a:lnTo>
                    <a:pt x="22" y="16"/>
                  </a:lnTo>
                  <a:lnTo>
                    <a:pt x="22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" name="Rectangle 13"/>
          <p:cNvSpPr/>
          <p:nvPr userDrawn="1"/>
        </p:nvSpPr>
        <p:spPr>
          <a:xfrm>
            <a:off x="7010400" y="6468529"/>
            <a:ext cx="1828800" cy="21544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fld id="{7E50A003-7AD9-4A81-B118-2C9CB0295664}" type="slidenum">
              <a:rPr lang="en-US" sz="800" b="1" cap="none" spc="0" smtClean="0">
                <a:ln w="12700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pPr algn="r"/>
              <a:t>‹#›</a:t>
            </a:fld>
            <a:endParaRPr lang="en-US" sz="800" b="1" cap="none" spc="0" dirty="0">
              <a:ln w="12700">
                <a:noFill/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377950" y="382588"/>
            <a:ext cx="54800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377950" y="1876425"/>
            <a:ext cx="7308850" cy="395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3313" y="6173788"/>
            <a:ext cx="868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4/21/11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1713" y="6173788"/>
            <a:ext cx="58562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NAME OF PRESENTATION IN ALL CAPS (INSERT IN FOOTER)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2938" y="6173788"/>
            <a:ext cx="358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23B9F83-81EC-B44D-A914-1379FCEFE4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" name="Picture 1" descr="bar-atlantic health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7" y="0"/>
            <a:ext cx="503865" cy="68889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6" r:id="rId5"/>
    <p:sldLayoutId id="2147483657" r:id="rId6"/>
    <p:sldLayoutId id="2147483658" r:id="rId7"/>
    <p:sldLayoutId id="2147483659" r:id="rId8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rgbClr val="002C77"/>
          </a:solidFill>
          <a:latin typeface="Arial"/>
          <a:ea typeface="ＭＳ Ｐゴシック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C77"/>
          </a:solidFill>
          <a:latin typeface="Arial" charset="0"/>
          <a:ea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C77"/>
          </a:solidFill>
          <a:latin typeface="Arial" charset="0"/>
          <a:ea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C77"/>
          </a:solidFill>
          <a:latin typeface="Arial" charset="0"/>
          <a:ea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C77"/>
          </a:solidFill>
          <a:latin typeface="Arial" charset="0"/>
          <a:ea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C77"/>
          </a:solidFill>
          <a:latin typeface="Arial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C77"/>
          </a:solidFill>
          <a:latin typeface="Arial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C77"/>
          </a:solidFill>
          <a:latin typeface="Arial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C77"/>
          </a:solidFill>
          <a:latin typeface="Arial" charset="0"/>
          <a:ea typeface="ＭＳ Ｐゴシック" charset="0"/>
        </a:defRPr>
      </a:lvl9pPr>
    </p:titleStyle>
    <p:bodyStyle>
      <a:lvl1pPr marL="225425" indent="-225425" algn="l" defTabSz="457200" rtl="0" eaLnBrk="1" fontAlgn="base" hangingPunct="1">
        <a:lnSpc>
          <a:spcPct val="110000"/>
        </a:lnSpc>
        <a:spcBef>
          <a:spcPct val="0"/>
        </a:spcBef>
        <a:spcAft>
          <a:spcPct val="0"/>
        </a:spcAft>
        <a:buSzPct val="101000"/>
        <a:buFont typeface="Wingdings" charset="0"/>
        <a:buChar char="§"/>
        <a:defRPr sz="2000" kern="1200">
          <a:solidFill>
            <a:srgbClr val="595959"/>
          </a:solidFill>
          <a:latin typeface="Arial"/>
          <a:ea typeface="ＭＳ Ｐゴシック" charset="0"/>
          <a:cs typeface="Arial"/>
        </a:defRPr>
      </a:lvl1pPr>
      <a:lvl2pPr marL="917575" indent="-233363" algn="l" defTabSz="457200" rtl="0" eaLnBrk="1" fontAlgn="base" hangingPunct="1">
        <a:lnSpc>
          <a:spcPct val="110000"/>
        </a:lnSpc>
        <a:spcBef>
          <a:spcPct val="0"/>
        </a:spcBef>
        <a:spcAft>
          <a:spcPct val="0"/>
        </a:spcAft>
        <a:buSzPct val="57000"/>
        <a:buFont typeface="Wingdings" charset="0"/>
        <a:buChar char="q"/>
        <a:defRPr sz="2000" kern="1200">
          <a:solidFill>
            <a:srgbClr val="595959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0"/>
        </a:spcBef>
        <a:spcAft>
          <a:spcPts val="1200"/>
        </a:spcAft>
        <a:buFont typeface="Arial" charset="0"/>
        <a:buChar char="•"/>
        <a:defRPr sz="2400" kern="1200">
          <a:solidFill>
            <a:srgbClr val="7F7F7F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7F7F7F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7F7F7F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fr.gov/OFRUpload/OFRData/2011-27461_PI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fr.gov/OFRUpload/OFRData/2011-27460_PI.pdf" TargetMode="External"/><Relationship Id="rId5" Type="http://schemas.openxmlformats.org/officeDocument/2006/relationships/hyperlink" Target="http://www.ftc.gov/os/fedreg/2011/10/111020aco.pdf" TargetMode="External"/><Relationship Id="rId4" Type="http://schemas.openxmlformats.org/officeDocument/2006/relationships/hyperlink" Target="http://www.irs.gov/newsroom/article/0,,id=248490,00.html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Washington Update:</a:t>
            </a:r>
            <a:br>
              <a:rPr lang="en-US" dirty="0" smtClean="0"/>
            </a:br>
            <a:r>
              <a:rPr lang="en-US" dirty="0" smtClean="0"/>
              <a:t>Politics, Policy and Issues to Watch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752850"/>
            <a:ext cx="4122737" cy="1276350"/>
          </a:xfrm>
        </p:spPr>
        <p:txBody>
          <a:bodyPr/>
          <a:lstStyle/>
          <a:p>
            <a:r>
              <a:rPr lang="en-US" b="1" dirty="0" smtClean="0"/>
              <a:t>Michael J. Regier</a:t>
            </a:r>
          </a:p>
          <a:p>
            <a:r>
              <a:rPr lang="en-US" dirty="0" smtClean="0"/>
              <a:t>Vice President, Legal Affairs and Chief Legal Officer</a:t>
            </a:r>
          </a:p>
          <a:p>
            <a:endParaRPr lang="en-US" dirty="0" smtClean="0"/>
          </a:p>
          <a:p>
            <a:r>
              <a:rPr lang="en-US" b="1" dirty="0" smtClean="0"/>
              <a:t>Health Care Supplier/Provider Institute</a:t>
            </a:r>
          </a:p>
          <a:p>
            <a:r>
              <a:rPr lang="en-US" b="1" dirty="0" smtClean="0"/>
              <a:t>August 23, 2012 – Chicago, IL</a:t>
            </a:r>
            <a:endParaRPr lang="en-US" b="1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7950" y="382588"/>
            <a:ext cx="5480050" cy="6842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Big Picture (and Impact):</a:t>
            </a:r>
            <a:br>
              <a:rPr lang="en-US" dirty="0" smtClean="0"/>
            </a:br>
            <a:r>
              <a:rPr lang="en-US" dirty="0" smtClean="0"/>
              <a:t>Shift Risk to Providers (and Patients)</a:t>
            </a:r>
          </a:p>
        </p:txBody>
      </p:sp>
      <p:sp>
        <p:nvSpPr>
          <p:cNvPr id="39" name="Content Placeholder 3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TextBox 31"/>
          <p:cNvSpPr txBox="1"/>
          <p:nvPr>
            <p:custDataLst>
              <p:tags r:id="rId1"/>
            </p:custDataLst>
          </p:nvPr>
        </p:nvSpPr>
        <p:spPr>
          <a:xfrm>
            <a:off x="3352800" y="6487881"/>
            <a:ext cx="2159620" cy="217719"/>
          </a:xfrm>
          <a:prstGeom prst="rect">
            <a:avLst/>
          </a:prstGeom>
          <a:noFill/>
        </p:spPr>
        <p:txBody>
          <a:bodyPr vert="horz" wrap="square" lIns="45719" rIns="45719" rtlCol="0" anchor="b">
            <a:noAutofit/>
          </a:bodyPr>
          <a:lstStyle/>
          <a:p>
            <a:pPr>
              <a:spcAft>
                <a:spcPts val="0"/>
              </a:spcAft>
            </a:pPr>
            <a:r>
              <a:rPr lang="en-US" sz="800" i="1" dirty="0" smtClean="0"/>
              <a:t>Source:  HFMA, Kaiser Family Foundation</a:t>
            </a:r>
          </a:p>
        </p:txBody>
      </p:sp>
      <p:sp>
        <p:nvSpPr>
          <p:cNvPr id="49" name="Down Arrow 48"/>
          <p:cNvSpPr/>
          <p:nvPr>
            <p:custDataLst>
              <p:tags r:id="rId2"/>
            </p:custDataLst>
          </p:nvPr>
        </p:nvSpPr>
        <p:spPr>
          <a:xfrm rot="16200000">
            <a:off x="2174591" y="-574390"/>
            <a:ext cx="5023418" cy="8305800"/>
          </a:xfrm>
          <a:prstGeom prst="downArrow">
            <a:avLst>
              <a:gd name="adj1" fmla="val 50000"/>
              <a:gd name="adj2" fmla="val 15105"/>
            </a:avLst>
          </a:prstGeom>
          <a:gradFill>
            <a:gsLst>
              <a:gs pos="25000">
                <a:schemeClr val="accent1">
                  <a:lumMod val="20000"/>
                  <a:lumOff val="80000"/>
                </a:schemeClr>
              </a:gs>
              <a:gs pos="44000">
                <a:schemeClr val="accent1">
                  <a:lumMod val="40000"/>
                  <a:lumOff val="60000"/>
                </a:schemeClr>
              </a:gs>
              <a:gs pos="59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69" name="TextBox 68"/>
          <p:cNvSpPr txBox="1"/>
          <p:nvPr>
            <p:custDataLst>
              <p:tags r:id="rId3"/>
            </p:custDataLst>
          </p:nvPr>
        </p:nvSpPr>
        <p:spPr>
          <a:xfrm>
            <a:off x="533400" y="1985880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LOWER RISK</a:t>
            </a:r>
            <a:endParaRPr lang="en-US" sz="1600" b="1" dirty="0"/>
          </a:p>
        </p:txBody>
      </p:sp>
      <p:sp>
        <p:nvSpPr>
          <p:cNvPr id="41" name="TextBox 40"/>
          <p:cNvSpPr txBox="1"/>
          <p:nvPr>
            <p:custDataLst>
              <p:tags r:id="rId4"/>
            </p:custDataLst>
          </p:nvPr>
        </p:nvSpPr>
        <p:spPr>
          <a:xfrm>
            <a:off x="6096000" y="1975419"/>
            <a:ext cx="17337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HIGHER RISK</a:t>
            </a:r>
            <a:endParaRPr lang="en-US" sz="1600" b="1" dirty="0"/>
          </a:p>
        </p:txBody>
      </p:sp>
      <p:sp>
        <p:nvSpPr>
          <p:cNvPr id="42" name="TextBox 41"/>
          <p:cNvSpPr txBox="1"/>
          <p:nvPr>
            <p:custDataLst>
              <p:tags r:id="rId5"/>
            </p:custDataLst>
          </p:nvPr>
        </p:nvSpPr>
        <p:spPr>
          <a:xfrm>
            <a:off x="533400" y="2836955"/>
            <a:ext cx="2796250" cy="738664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1400" b="1" dirty="0" smtClean="0"/>
              <a:t>Today</a:t>
            </a:r>
          </a:p>
          <a:p>
            <a:pPr marL="228600" lvl="1" indent="-152400">
              <a:buSzPct val="65000"/>
              <a:buFont typeface="Wingdings"/>
              <a:buChar char="l"/>
            </a:pPr>
            <a:r>
              <a:rPr lang="en-US" sz="1400" dirty="0" smtClean="0"/>
              <a:t>Pay for service model is predominant</a:t>
            </a:r>
          </a:p>
        </p:txBody>
      </p:sp>
      <p:sp>
        <p:nvSpPr>
          <p:cNvPr id="91" name="Rounded Rectangle 90"/>
          <p:cNvSpPr/>
          <p:nvPr>
            <p:custDataLst>
              <p:tags r:id="rId6"/>
            </p:custDataLst>
          </p:nvPr>
        </p:nvSpPr>
        <p:spPr>
          <a:xfrm>
            <a:off x="102154" y="3988498"/>
            <a:ext cx="2600432" cy="61560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2" name="TextBox 91"/>
          <p:cNvSpPr txBox="1"/>
          <p:nvPr>
            <p:custDataLst>
              <p:tags r:id="rId7"/>
            </p:custDataLst>
          </p:nvPr>
        </p:nvSpPr>
        <p:spPr>
          <a:xfrm>
            <a:off x="322384" y="4133053"/>
            <a:ext cx="2159975" cy="738664"/>
          </a:xfrm>
          <a:prstGeom prst="rect">
            <a:avLst/>
          </a:prstGeom>
          <a:noFill/>
        </p:spPr>
        <p:txBody>
          <a:bodyPr vert="horz" wrap="square" lIns="45720" rIns="45720" rtlCol="0">
            <a:spAutoFit/>
          </a:bodyPr>
          <a:lstStyle/>
          <a:p>
            <a:pPr marL="0" lvl="1" algn="ctr">
              <a:buSzPct val="65000"/>
            </a:pPr>
            <a:r>
              <a:rPr lang="en-US" sz="1400" dirty="0" smtClean="0"/>
              <a:t>Providers are paid for each unit of service</a:t>
            </a:r>
          </a:p>
        </p:txBody>
      </p:sp>
      <p:sp>
        <p:nvSpPr>
          <p:cNvPr id="93" name="TextBox 92"/>
          <p:cNvSpPr txBox="1"/>
          <p:nvPr>
            <p:custDataLst>
              <p:tags r:id="rId8"/>
            </p:custDataLst>
          </p:nvPr>
        </p:nvSpPr>
        <p:spPr>
          <a:xfrm>
            <a:off x="-32586" y="3963207"/>
            <a:ext cx="2692113" cy="307777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1400" b="1" dirty="0" smtClean="0"/>
              <a:t>Pay for Service</a:t>
            </a:r>
          </a:p>
        </p:txBody>
      </p:sp>
      <p:cxnSp>
        <p:nvCxnSpPr>
          <p:cNvPr id="95" name="Elbow Connector 94"/>
          <p:cNvCxnSpPr>
            <a:stCxn id="93" idx="0"/>
          </p:cNvCxnSpPr>
          <p:nvPr/>
        </p:nvCxnSpPr>
        <p:spPr>
          <a:xfrm rot="16200000" flipV="1">
            <a:off x="618234" y="3267969"/>
            <a:ext cx="762806" cy="627669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>
            <p:custDataLst>
              <p:tags r:id="rId9"/>
            </p:custDataLst>
          </p:nvPr>
        </p:nvSpPr>
        <p:spPr>
          <a:xfrm>
            <a:off x="3212664" y="2394906"/>
            <a:ext cx="2608523" cy="2323713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algn="ctr">
              <a:spcBef>
                <a:spcPts val="200"/>
              </a:spcBef>
            </a:pPr>
            <a:r>
              <a:rPr lang="en-US" sz="1400" b="1" dirty="0" smtClean="0"/>
              <a:t>2011-2012</a:t>
            </a:r>
          </a:p>
          <a:p>
            <a:pPr marL="228600" lvl="1" indent="-152400">
              <a:spcBef>
                <a:spcPts val="200"/>
              </a:spcBef>
              <a:buSzPct val="65000"/>
              <a:buFont typeface="Wingdings"/>
              <a:buChar char="l"/>
            </a:pPr>
            <a:r>
              <a:rPr lang="en-US" sz="1400" dirty="0" smtClean="0"/>
              <a:t>Launch of hospital  value-based purchasing program in Medicare</a:t>
            </a:r>
          </a:p>
          <a:p>
            <a:pPr marL="228600" lvl="1" indent="-152400">
              <a:spcBef>
                <a:spcPts val="200"/>
              </a:spcBef>
              <a:buSzPct val="65000"/>
              <a:buFont typeface="Wingdings"/>
              <a:buChar char="l"/>
            </a:pPr>
            <a:r>
              <a:rPr lang="en-US" sz="1400" dirty="0" smtClean="0"/>
              <a:t>Medicaid bundled payment demonstrations</a:t>
            </a:r>
          </a:p>
          <a:p>
            <a:pPr marL="228600" lvl="1" indent="-152400">
              <a:spcBef>
                <a:spcPts val="200"/>
              </a:spcBef>
              <a:buSzPct val="65000"/>
              <a:buFont typeface="Wingdings"/>
              <a:buChar char="l"/>
            </a:pPr>
            <a:r>
              <a:rPr lang="en-US" sz="1400" dirty="0" smtClean="0"/>
              <a:t>Allow Accountable Care Organizations that meet quality thresholds to share in Medicare cost savings</a:t>
            </a:r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3352657" y="2786500"/>
            <a:ext cx="50292" cy="5029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352657" y="3445826"/>
            <a:ext cx="50292" cy="5029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352657" y="3898264"/>
            <a:ext cx="50292" cy="5029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40"/>
          <p:cNvGrpSpPr/>
          <p:nvPr>
            <p:custDataLst>
              <p:tags r:id="rId10"/>
            </p:custDataLst>
          </p:nvPr>
        </p:nvGrpSpPr>
        <p:grpSpPr>
          <a:xfrm>
            <a:off x="2513410" y="1447800"/>
            <a:ext cx="3179485" cy="1148984"/>
            <a:chOff x="5129681" y="3024745"/>
            <a:chExt cx="1928688" cy="1148984"/>
          </a:xfrm>
        </p:grpSpPr>
        <p:sp>
          <p:nvSpPr>
            <p:cNvPr id="109" name="Rounded Rectangle 108"/>
            <p:cNvSpPr/>
            <p:nvPr>
              <p:custDataLst>
                <p:tags r:id="rId23"/>
              </p:custDataLst>
            </p:nvPr>
          </p:nvSpPr>
          <p:spPr>
            <a:xfrm>
              <a:off x="5303870" y="3025295"/>
              <a:ext cx="1577432" cy="732045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10" name="TextBox 109"/>
            <p:cNvSpPr txBox="1"/>
            <p:nvPr>
              <p:custDataLst>
                <p:tags r:id="rId24"/>
              </p:custDataLst>
            </p:nvPr>
          </p:nvSpPr>
          <p:spPr>
            <a:xfrm>
              <a:off x="5368514" y="3219622"/>
              <a:ext cx="1448144" cy="954107"/>
            </a:xfrm>
            <a:prstGeom prst="rect">
              <a:avLst/>
            </a:prstGeom>
            <a:noFill/>
          </p:spPr>
          <p:txBody>
            <a:bodyPr vert="horz" wrap="square" lIns="45720" rIns="45720" rtlCol="0">
              <a:spAutoFit/>
            </a:bodyPr>
            <a:lstStyle/>
            <a:p>
              <a:pPr marL="0" lvl="1" algn="ctr">
                <a:buSzPct val="65000"/>
              </a:pPr>
              <a:r>
                <a:rPr lang="en-US" sz="1400" dirty="0" smtClean="0"/>
                <a:t>Payments tied to objective performance metrics</a:t>
              </a:r>
            </a:p>
          </p:txBody>
        </p:sp>
        <p:sp>
          <p:nvSpPr>
            <p:cNvPr id="111" name="TextBox 110"/>
            <p:cNvSpPr txBox="1"/>
            <p:nvPr>
              <p:custDataLst>
                <p:tags r:id="rId25"/>
              </p:custDataLst>
            </p:nvPr>
          </p:nvSpPr>
          <p:spPr>
            <a:xfrm>
              <a:off x="5129681" y="3024745"/>
              <a:ext cx="1928688" cy="307777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pPr algn="ctr"/>
              <a:r>
                <a:rPr lang="en-US" sz="1400" b="1" dirty="0" smtClean="0"/>
                <a:t>Pay for Performance</a:t>
              </a:r>
            </a:p>
          </p:txBody>
        </p:sp>
      </p:grpSp>
      <p:grpSp>
        <p:nvGrpSpPr>
          <p:cNvPr id="3" name="Group 44"/>
          <p:cNvGrpSpPr/>
          <p:nvPr>
            <p:custDataLst>
              <p:tags r:id="rId11"/>
            </p:custDataLst>
          </p:nvPr>
        </p:nvGrpSpPr>
        <p:grpSpPr>
          <a:xfrm>
            <a:off x="304800" y="5466142"/>
            <a:ext cx="3179485" cy="934658"/>
            <a:chOff x="5129681" y="3723935"/>
            <a:chExt cx="1928688" cy="934658"/>
          </a:xfrm>
        </p:grpSpPr>
        <p:grpSp>
          <p:nvGrpSpPr>
            <p:cNvPr id="4" name="Group 41"/>
            <p:cNvGrpSpPr/>
            <p:nvPr/>
          </p:nvGrpSpPr>
          <p:grpSpPr>
            <a:xfrm>
              <a:off x="5303870" y="3736361"/>
              <a:ext cx="1577432" cy="922232"/>
              <a:chOff x="5303870" y="3736361"/>
              <a:chExt cx="1577432" cy="922232"/>
            </a:xfrm>
          </p:grpSpPr>
          <p:sp>
            <p:nvSpPr>
              <p:cNvPr id="115" name="Rounded Rectangle 114"/>
              <p:cNvSpPr/>
              <p:nvPr>
                <p:custDataLst>
                  <p:tags r:id="rId21"/>
                </p:custDataLst>
              </p:nvPr>
            </p:nvSpPr>
            <p:spPr>
              <a:xfrm>
                <a:off x="5303870" y="3736361"/>
                <a:ext cx="1577432" cy="736806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6" name="TextBox 115"/>
              <p:cNvSpPr txBox="1"/>
              <p:nvPr>
                <p:custDataLst>
                  <p:tags r:id="rId22"/>
                </p:custDataLst>
              </p:nvPr>
            </p:nvSpPr>
            <p:spPr>
              <a:xfrm>
                <a:off x="5368514" y="3919929"/>
                <a:ext cx="1448144" cy="738664"/>
              </a:xfrm>
              <a:prstGeom prst="rect">
                <a:avLst/>
              </a:prstGeom>
              <a:noFill/>
            </p:spPr>
            <p:txBody>
              <a:bodyPr vert="horz" wrap="square" lIns="45720" rIns="45720" rtlCol="0">
                <a:spAutoFit/>
              </a:bodyPr>
              <a:lstStyle/>
              <a:p>
                <a:pPr marL="0" lvl="1" algn="ctr">
                  <a:buSzPct val="65000"/>
                </a:pPr>
                <a:r>
                  <a:rPr lang="en-US" sz="1400" dirty="0" smtClean="0"/>
                  <a:t>Payments based on care delivery within timeframe</a:t>
                </a:r>
              </a:p>
            </p:txBody>
          </p:sp>
        </p:grpSp>
        <p:sp>
          <p:nvSpPr>
            <p:cNvPr id="114" name="TextBox 113"/>
            <p:cNvSpPr txBox="1"/>
            <p:nvPr>
              <p:custDataLst>
                <p:tags r:id="rId20"/>
              </p:custDataLst>
            </p:nvPr>
          </p:nvSpPr>
          <p:spPr>
            <a:xfrm>
              <a:off x="5129681" y="3723935"/>
              <a:ext cx="1928688" cy="307777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pPr algn="ctr"/>
              <a:r>
                <a:rPr lang="en-US" sz="1400" b="1" dirty="0" smtClean="0"/>
                <a:t>Episodic Payments</a:t>
              </a:r>
            </a:p>
          </p:txBody>
        </p:sp>
      </p:grpSp>
      <p:cxnSp>
        <p:nvCxnSpPr>
          <p:cNvPr id="122" name="Elbow Connector 121"/>
          <p:cNvCxnSpPr>
            <a:stCxn id="101" idx="2"/>
          </p:cNvCxnSpPr>
          <p:nvPr/>
        </p:nvCxnSpPr>
        <p:spPr>
          <a:xfrm rot="10800000">
            <a:off x="2800565" y="1814374"/>
            <a:ext cx="552093" cy="997273"/>
          </a:xfrm>
          <a:prstGeom prst="bentConnector3">
            <a:avLst>
              <a:gd name="adj1" fmla="val 14140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Elbow Connector 133"/>
          <p:cNvCxnSpPr>
            <a:stCxn id="140" idx="1"/>
            <a:endCxn id="103" idx="3"/>
          </p:cNvCxnSpPr>
          <p:nvPr/>
        </p:nvCxnSpPr>
        <p:spPr>
          <a:xfrm rot="10800000">
            <a:off x="3360022" y="3941191"/>
            <a:ext cx="1157948" cy="1641288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Rounded Rectangle 139"/>
          <p:cNvSpPr/>
          <p:nvPr>
            <p:custDataLst>
              <p:tags r:id="rId12"/>
            </p:custDataLst>
          </p:nvPr>
        </p:nvSpPr>
        <p:spPr>
          <a:xfrm>
            <a:off x="4517970" y="5221357"/>
            <a:ext cx="2600432" cy="72224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1" name="TextBox 140"/>
          <p:cNvSpPr txBox="1"/>
          <p:nvPr>
            <p:custDataLst>
              <p:tags r:id="rId13"/>
            </p:custDataLst>
          </p:nvPr>
        </p:nvSpPr>
        <p:spPr>
          <a:xfrm>
            <a:off x="4568928" y="5384293"/>
            <a:ext cx="2498518" cy="523220"/>
          </a:xfrm>
          <a:prstGeom prst="rect">
            <a:avLst/>
          </a:prstGeom>
          <a:noFill/>
        </p:spPr>
        <p:txBody>
          <a:bodyPr vert="horz" wrap="square" lIns="45720" rIns="45720" rtlCol="0">
            <a:spAutoFit/>
          </a:bodyPr>
          <a:lstStyle/>
          <a:p>
            <a:pPr marL="0" lvl="1" algn="ctr">
              <a:buSzPct val="65000"/>
            </a:pPr>
            <a:r>
              <a:rPr lang="en-US" sz="1400" dirty="0" smtClean="0"/>
              <a:t>Shared savings from better care coordination and mgmt</a:t>
            </a:r>
          </a:p>
        </p:txBody>
      </p:sp>
      <p:sp>
        <p:nvSpPr>
          <p:cNvPr id="142" name="TextBox 141"/>
          <p:cNvSpPr txBox="1"/>
          <p:nvPr>
            <p:custDataLst>
              <p:tags r:id="rId14"/>
            </p:custDataLst>
          </p:nvPr>
        </p:nvSpPr>
        <p:spPr>
          <a:xfrm>
            <a:off x="4288115" y="5212283"/>
            <a:ext cx="3179485" cy="307777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1400" b="1" dirty="0" smtClean="0"/>
              <a:t>Shared Savings</a:t>
            </a:r>
          </a:p>
        </p:txBody>
      </p:sp>
      <p:cxnSp>
        <p:nvCxnSpPr>
          <p:cNvPr id="159" name="Elbow Connector 133"/>
          <p:cNvCxnSpPr/>
          <p:nvPr/>
        </p:nvCxnSpPr>
        <p:spPr>
          <a:xfrm rot="10800000">
            <a:off x="5989320" y="3234691"/>
            <a:ext cx="509874" cy="977521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>
            <p:custDataLst>
              <p:tags r:id="rId15"/>
            </p:custDataLst>
          </p:nvPr>
        </p:nvSpPr>
        <p:spPr>
          <a:xfrm>
            <a:off x="5821779" y="2842736"/>
            <a:ext cx="2788821" cy="738664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2013-2014</a:t>
            </a:r>
          </a:p>
          <a:p>
            <a:pPr marL="228600" lvl="1" indent="-152400">
              <a:buSzPct val="65000"/>
              <a:buFont typeface="Wingdings"/>
              <a:buChar char="l"/>
            </a:pPr>
            <a:r>
              <a:rPr lang="en-US" sz="1400" dirty="0" smtClean="0">
                <a:solidFill>
                  <a:schemeClr val="bg1"/>
                </a:solidFill>
              </a:rPr>
              <a:t>Medicare bundled payment pilot</a:t>
            </a:r>
          </a:p>
        </p:txBody>
      </p:sp>
      <p:cxnSp>
        <p:nvCxnSpPr>
          <p:cNvPr id="164" name="Elbow Connector 133"/>
          <p:cNvCxnSpPr/>
          <p:nvPr/>
        </p:nvCxnSpPr>
        <p:spPr>
          <a:xfrm rot="5400000" flipH="1" flipV="1">
            <a:off x="2252800" y="4747143"/>
            <a:ext cx="360742" cy="1077257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Elbow Connector 133"/>
          <p:cNvCxnSpPr>
            <a:stCxn id="102" idx="0"/>
          </p:cNvCxnSpPr>
          <p:nvPr/>
        </p:nvCxnSpPr>
        <p:spPr>
          <a:xfrm rot="16200000" flipH="1" flipV="1">
            <a:off x="2345015" y="4072612"/>
            <a:ext cx="1659575" cy="406001"/>
          </a:xfrm>
          <a:prstGeom prst="bentConnector3">
            <a:avLst>
              <a:gd name="adj1" fmla="val 76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2"/>
          <p:cNvGrpSpPr/>
          <p:nvPr>
            <p:custDataLst>
              <p:tags r:id="rId16"/>
            </p:custDataLst>
          </p:nvPr>
        </p:nvGrpSpPr>
        <p:grpSpPr>
          <a:xfrm>
            <a:off x="6166320" y="3733800"/>
            <a:ext cx="3179485" cy="1341561"/>
            <a:chOff x="5129681" y="5087357"/>
            <a:chExt cx="1928688" cy="1341561"/>
          </a:xfrm>
        </p:grpSpPr>
        <p:sp>
          <p:nvSpPr>
            <p:cNvPr id="144" name="Rounded Rectangle 143"/>
            <p:cNvSpPr/>
            <p:nvPr>
              <p:custDataLst>
                <p:tags r:id="rId17"/>
              </p:custDataLst>
            </p:nvPr>
          </p:nvSpPr>
          <p:spPr>
            <a:xfrm>
              <a:off x="5303870" y="5132056"/>
              <a:ext cx="1577432" cy="798843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45" name="TextBox 144"/>
            <p:cNvSpPr txBox="1"/>
            <p:nvPr>
              <p:custDataLst>
                <p:tags r:id="rId18"/>
              </p:custDataLst>
            </p:nvPr>
          </p:nvSpPr>
          <p:spPr>
            <a:xfrm>
              <a:off x="5368514" y="5259367"/>
              <a:ext cx="1448144" cy="1169551"/>
            </a:xfrm>
            <a:prstGeom prst="rect">
              <a:avLst/>
            </a:prstGeom>
            <a:noFill/>
          </p:spPr>
          <p:txBody>
            <a:bodyPr vert="horz" wrap="square" lIns="45720" rIns="45720" rtlCol="0">
              <a:spAutoFit/>
            </a:bodyPr>
            <a:lstStyle/>
            <a:p>
              <a:pPr marL="0" lvl="1" algn="ctr">
                <a:buSzPct val="65000"/>
              </a:pPr>
              <a:r>
                <a:rPr lang="en-US" sz="1400" dirty="0" smtClean="0"/>
                <a:t>Providers share savings from better coordination and management</a:t>
              </a:r>
            </a:p>
          </p:txBody>
        </p:sp>
        <p:sp>
          <p:nvSpPr>
            <p:cNvPr id="146" name="TextBox 145"/>
            <p:cNvSpPr txBox="1"/>
            <p:nvPr>
              <p:custDataLst>
                <p:tags r:id="rId19"/>
              </p:custDataLst>
            </p:nvPr>
          </p:nvSpPr>
          <p:spPr>
            <a:xfrm>
              <a:off x="5129681" y="5087357"/>
              <a:ext cx="1928688" cy="307777"/>
            </a:xfrm>
            <a:prstGeom prst="rect">
              <a:avLst/>
            </a:prstGeom>
            <a:noFill/>
          </p:spPr>
          <p:txBody>
            <a:bodyPr wrap="square" lIns="45720" rIns="45720" rtlCol="0">
              <a:spAutoFit/>
            </a:bodyPr>
            <a:lstStyle/>
            <a:p>
              <a:pPr algn="ctr"/>
              <a:r>
                <a:rPr lang="en-US" sz="1400" b="1" dirty="0" smtClean="0"/>
                <a:t>Capitation</a:t>
              </a:r>
            </a:p>
          </p:txBody>
        </p:sp>
      </p:grp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4DBE6-8BAB-E940-81A8-7FFFCD6249C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CA08ED-105A-4020-AE92-0A1D4CADDD1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cxnSp>
        <p:nvCxnSpPr>
          <p:cNvPr id="5" name="Elbow Connector 4"/>
          <p:cNvCxnSpPr/>
          <p:nvPr/>
        </p:nvCxnSpPr>
        <p:spPr>
          <a:xfrm>
            <a:off x="3849129" y="3924300"/>
            <a:ext cx="3085071" cy="1024890"/>
          </a:xfrm>
          <a:prstGeom prst="bentConnector3">
            <a:avLst>
              <a:gd name="adj1" fmla="val -10080"/>
            </a:avLst>
          </a:prstGeom>
          <a:ln w="19050">
            <a:solidFill>
              <a:srgbClr val="F4AB1E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5410200" y="1532238"/>
            <a:ext cx="0" cy="201868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143250" y="4137660"/>
            <a:ext cx="0" cy="187452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/>
          <p:nvPr/>
        </p:nvCxnSpPr>
        <p:spPr>
          <a:xfrm rot="5400000" flipH="1" flipV="1">
            <a:off x="1761804" y="4500884"/>
            <a:ext cx="1604448" cy="860856"/>
          </a:xfrm>
          <a:prstGeom prst="bentConnector3">
            <a:avLst>
              <a:gd name="adj1" fmla="val 20911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2990850" y="2689860"/>
            <a:ext cx="1047750" cy="4953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E71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Upload (Constitutional)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267200" y="2689860"/>
            <a:ext cx="1047750" cy="4953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E71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Strike Down</a:t>
            </a:r>
          </a:p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(Unconstitutional)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>
            <a:spLocks/>
          </p:cNvSpPr>
          <p:nvPr/>
        </p:nvSpPr>
        <p:spPr>
          <a:xfrm>
            <a:off x="3943350" y="3524250"/>
            <a:ext cx="777240" cy="36576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E71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Severable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>
            <a:spLocks/>
          </p:cNvSpPr>
          <p:nvPr/>
        </p:nvSpPr>
        <p:spPr>
          <a:xfrm>
            <a:off x="4857750" y="3524250"/>
            <a:ext cx="777240" cy="36576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E71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Not Severable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>
            <a:spLocks/>
          </p:cNvSpPr>
          <p:nvPr/>
        </p:nvSpPr>
        <p:spPr>
          <a:xfrm>
            <a:off x="5626443" y="2480310"/>
            <a:ext cx="777240" cy="36576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E71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Severable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>
            <a:spLocks/>
          </p:cNvSpPr>
          <p:nvPr/>
        </p:nvSpPr>
        <p:spPr>
          <a:xfrm>
            <a:off x="6540843" y="2480310"/>
            <a:ext cx="777240" cy="36576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E71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Not Severable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943600" y="1066800"/>
            <a:ext cx="1047750" cy="4953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E71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Upload (Constitutional)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943600" y="1676400"/>
            <a:ext cx="1047750" cy="4953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E71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Strike Down</a:t>
            </a:r>
          </a:p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(Unconstitutional)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48200" y="1101090"/>
            <a:ext cx="937260" cy="426720"/>
          </a:xfrm>
          <a:prstGeom prst="rect">
            <a:avLst/>
          </a:prstGeom>
          <a:solidFill>
            <a:srgbClr val="0E719A"/>
          </a:solidFill>
          <a:ln w="15875" cap="rnd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 smtClean="0">
                <a:solidFill>
                  <a:schemeClr val="bg1"/>
                </a:solidFill>
              </a:rPr>
              <a:t>The Individual Mandate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89710" y="4631004"/>
            <a:ext cx="937260" cy="426720"/>
          </a:xfrm>
          <a:prstGeom prst="rect">
            <a:avLst/>
          </a:prstGeom>
          <a:solidFill>
            <a:srgbClr val="0E719A"/>
          </a:solidFill>
          <a:ln w="15875" cap="rnd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 smtClean="0">
                <a:solidFill>
                  <a:schemeClr val="bg1"/>
                </a:solidFill>
              </a:rPr>
              <a:t>Medicaid Expansion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434465" y="5745480"/>
            <a:ext cx="1047750" cy="4953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E71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Upload (Constitutional)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>
            <a:spLocks/>
          </p:cNvSpPr>
          <p:nvPr/>
        </p:nvSpPr>
        <p:spPr>
          <a:xfrm>
            <a:off x="3276600" y="5446344"/>
            <a:ext cx="777240" cy="36576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E71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Severable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>
            <a:spLocks/>
          </p:cNvSpPr>
          <p:nvPr/>
        </p:nvSpPr>
        <p:spPr>
          <a:xfrm>
            <a:off x="4175760" y="5446344"/>
            <a:ext cx="777240" cy="36576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E71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Not Severable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962400" y="1889760"/>
            <a:ext cx="937260" cy="426720"/>
          </a:xfrm>
          <a:prstGeom prst="rect">
            <a:avLst/>
          </a:prstGeom>
          <a:solidFill>
            <a:srgbClr val="0E719A"/>
          </a:solidFill>
          <a:ln w="15875" cap="rnd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 smtClean="0">
                <a:solidFill>
                  <a:schemeClr val="bg1"/>
                </a:solidFill>
              </a:rPr>
              <a:t>Medicaid Expansion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626870" y="3710940"/>
            <a:ext cx="662940" cy="426720"/>
          </a:xfrm>
          <a:prstGeom prst="rect">
            <a:avLst/>
          </a:prstGeom>
          <a:solidFill>
            <a:schemeClr val="tx1"/>
          </a:solidFill>
          <a:ln w="15875" cap="rnd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 smtClean="0">
                <a:solidFill>
                  <a:schemeClr val="bg1"/>
                </a:solidFill>
              </a:rPr>
              <a:t>Applies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467100" y="1101090"/>
            <a:ext cx="662940" cy="426720"/>
          </a:xfrm>
          <a:prstGeom prst="rect">
            <a:avLst/>
          </a:prstGeom>
          <a:solidFill>
            <a:schemeClr val="tx1"/>
          </a:solidFill>
          <a:ln w="15875" cap="rnd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 smtClean="0">
                <a:solidFill>
                  <a:schemeClr val="bg1"/>
                </a:solidFill>
              </a:rPr>
              <a:t>Does not apply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607217" y="3962400"/>
            <a:ext cx="1653540" cy="777240"/>
          </a:xfrm>
          <a:prstGeom prst="rect">
            <a:avLst/>
          </a:prstGeom>
          <a:solidFill>
            <a:srgbClr val="CFD3D4"/>
          </a:solidFill>
          <a:ln w="15875" cap="rnd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b="1" dirty="0" smtClean="0">
                <a:solidFill>
                  <a:schemeClr val="tx1"/>
                </a:solidFill>
              </a:rPr>
              <a:t>If Medicaid Expansion is ruled severable, it will be overturned and the rest of the law will depend on the individual mandate decision.</a:t>
            </a:r>
            <a:endParaRPr lang="en-US" sz="800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002780" y="2994660"/>
            <a:ext cx="1653540" cy="777240"/>
          </a:xfrm>
          <a:prstGeom prst="rect">
            <a:avLst/>
          </a:prstGeom>
          <a:solidFill>
            <a:srgbClr val="CFD3D4"/>
          </a:solidFill>
          <a:ln w="15875" cap="rnd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b="1" dirty="0" smtClean="0">
                <a:solidFill>
                  <a:schemeClr val="tx1"/>
                </a:solidFill>
              </a:rPr>
              <a:t>If the Individual Mandate is ruled severable, other provisions can continue to be implemented.</a:t>
            </a:r>
            <a:endParaRPr lang="en-US" sz="800" b="1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543800" y="1082040"/>
            <a:ext cx="1112520" cy="464820"/>
          </a:xfrm>
          <a:prstGeom prst="rect">
            <a:avLst/>
          </a:prstGeom>
          <a:solidFill>
            <a:srgbClr val="CFD3D4"/>
          </a:solidFill>
          <a:ln w="15875" cap="rnd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b="1" dirty="0" smtClean="0">
                <a:solidFill>
                  <a:schemeClr val="tx1"/>
                </a:solidFill>
              </a:rPr>
              <a:t>Dismissed – ACA Implementation Continues</a:t>
            </a:r>
            <a:endParaRPr lang="en-US" sz="800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543800" y="2430780"/>
            <a:ext cx="1112520" cy="464820"/>
          </a:xfrm>
          <a:prstGeom prst="rect">
            <a:avLst/>
          </a:prstGeom>
          <a:solidFill>
            <a:srgbClr val="CFD3D4"/>
          </a:solidFill>
          <a:ln w="15875" cap="rnd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b="1" dirty="0" smtClean="0">
                <a:solidFill>
                  <a:schemeClr val="tx1"/>
                </a:solidFill>
              </a:rPr>
              <a:t>Dismissed – ACA Overturned</a:t>
            </a:r>
            <a:endParaRPr lang="en-US" sz="800" b="1" dirty="0">
              <a:solidFill>
                <a:schemeClr val="tx1"/>
              </a:solidFill>
            </a:endParaRPr>
          </a:p>
        </p:txBody>
      </p:sp>
      <p:cxnSp>
        <p:nvCxnSpPr>
          <p:cNvPr id="30" name="Straight Arrow Connector 29"/>
          <p:cNvCxnSpPr>
            <a:endCxn id="24" idx="0"/>
          </p:cNvCxnSpPr>
          <p:nvPr/>
        </p:nvCxnSpPr>
        <p:spPr>
          <a:xfrm>
            <a:off x="1958340" y="1527810"/>
            <a:ext cx="0" cy="218313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25" idx="1"/>
          </p:cNvCxnSpPr>
          <p:nvPr/>
        </p:nvCxnSpPr>
        <p:spPr>
          <a:xfrm>
            <a:off x="2590800" y="1314450"/>
            <a:ext cx="87630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5" idx="3"/>
            <a:endCxn id="18" idx="1"/>
          </p:cNvCxnSpPr>
          <p:nvPr/>
        </p:nvCxnSpPr>
        <p:spPr>
          <a:xfrm>
            <a:off x="4130040" y="1314450"/>
            <a:ext cx="51816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9" idx="2"/>
            <a:endCxn id="20" idx="0"/>
          </p:cNvCxnSpPr>
          <p:nvPr/>
        </p:nvCxnSpPr>
        <p:spPr>
          <a:xfrm>
            <a:off x="1958340" y="5057724"/>
            <a:ext cx="0" cy="68775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212080" y="5396814"/>
            <a:ext cx="1112520" cy="464820"/>
          </a:xfrm>
          <a:prstGeom prst="rect">
            <a:avLst/>
          </a:prstGeom>
          <a:solidFill>
            <a:srgbClr val="CFD3D4"/>
          </a:solidFill>
          <a:ln w="15875" cap="rnd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b="1" dirty="0" smtClean="0">
                <a:solidFill>
                  <a:schemeClr val="tx1"/>
                </a:solidFill>
              </a:rPr>
              <a:t>Dismissed – ACA Overturned</a:t>
            </a:r>
            <a:endParaRPr lang="en-US" sz="800" b="1" dirty="0">
              <a:solidFill>
                <a:schemeClr val="tx1"/>
              </a:solidFill>
            </a:endParaRPr>
          </a:p>
        </p:txBody>
      </p:sp>
      <p:cxnSp>
        <p:nvCxnSpPr>
          <p:cNvPr id="35" name="Straight Arrow Connector 34"/>
          <p:cNvCxnSpPr>
            <a:stCxn id="19" idx="3"/>
          </p:cNvCxnSpPr>
          <p:nvPr/>
        </p:nvCxnSpPr>
        <p:spPr>
          <a:xfrm>
            <a:off x="2426970" y="4844364"/>
            <a:ext cx="92583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2" idx="3"/>
            <a:endCxn id="34" idx="1"/>
          </p:cNvCxnSpPr>
          <p:nvPr/>
        </p:nvCxnSpPr>
        <p:spPr>
          <a:xfrm>
            <a:off x="4953000" y="5629224"/>
            <a:ext cx="25908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94"/>
          <p:cNvCxnSpPr>
            <a:stCxn id="12" idx="2"/>
            <a:endCxn id="26" idx="1"/>
          </p:cNvCxnSpPr>
          <p:nvPr/>
        </p:nvCxnSpPr>
        <p:spPr>
          <a:xfrm rot="16200000" flipH="1">
            <a:off x="4239088" y="3982891"/>
            <a:ext cx="461010" cy="275247"/>
          </a:xfrm>
          <a:prstGeom prst="bentConnector2">
            <a:avLst/>
          </a:prstGeom>
          <a:ln w="19050">
            <a:solidFill>
              <a:srgbClr val="0E719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6" idx="3"/>
            <a:endCxn id="28" idx="1"/>
          </p:cNvCxnSpPr>
          <p:nvPr/>
        </p:nvCxnSpPr>
        <p:spPr>
          <a:xfrm>
            <a:off x="6991350" y="1314450"/>
            <a:ext cx="55245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94"/>
          <p:cNvCxnSpPr>
            <a:stCxn id="14" idx="2"/>
            <a:endCxn id="27" idx="1"/>
          </p:cNvCxnSpPr>
          <p:nvPr/>
        </p:nvCxnSpPr>
        <p:spPr>
          <a:xfrm rot="16200000" flipH="1">
            <a:off x="6240316" y="2620816"/>
            <a:ext cx="537210" cy="987717"/>
          </a:xfrm>
          <a:prstGeom prst="bentConnector2">
            <a:avLst/>
          </a:prstGeom>
          <a:ln w="19050">
            <a:solidFill>
              <a:srgbClr val="0E719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1" idx="2"/>
          </p:cNvCxnSpPr>
          <p:nvPr/>
        </p:nvCxnSpPr>
        <p:spPr>
          <a:xfrm>
            <a:off x="3665220" y="5812104"/>
            <a:ext cx="927" cy="20007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2590800" y="6012180"/>
            <a:ext cx="1653540" cy="777240"/>
          </a:xfrm>
          <a:prstGeom prst="rect">
            <a:avLst/>
          </a:prstGeom>
          <a:solidFill>
            <a:srgbClr val="CFD3D4"/>
          </a:solidFill>
          <a:ln w="15875" cap="rnd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b="1" dirty="0" smtClean="0">
                <a:solidFill>
                  <a:schemeClr val="tx1"/>
                </a:solidFill>
              </a:rPr>
              <a:t>If Medicaid Expansion is ruled severable, it will be overturned and the rest of the law will depend on the individual mandate decision – at the earliest in 2014.</a:t>
            </a:r>
            <a:endParaRPr lang="en-US" sz="800" b="1" dirty="0">
              <a:solidFill>
                <a:schemeClr val="tx1"/>
              </a:solidFill>
            </a:endParaRPr>
          </a:p>
        </p:txBody>
      </p:sp>
      <p:cxnSp>
        <p:nvCxnSpPr>
          <p:cNvPr id="42" name="Elbow Connector 41"/>
          <p:cNvCxnSpPr>
            <a:stCxn id="25" idx="2"/>
            <a:endCxn id="23" idx="0"/>
          </p:cNvCxnSpPr>
          <p:nvPr/>
        </p:nvCxnSpPr>
        <p:spPr>
          <a:xfrm rot="16200000" flipH="1">
            <a:off x="3933825" y="1392555"/>
            <a:ext cx="361950" cy="632460"/>
          </a:xfrm>
          <a:prstGeom prst="bentConnector3">
            <a:avLst>
              <a:gd name="adj1" fmla="val 26842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23" idx="2"/>
          </p:cNvCxnSpPr>
          <p:nvPr/>
        </p:nvCxnSpPr>
        <p:spPr>
          <a:xfrm rot="5400000">
            <a:off x="3926205" y="2185035"/>
            <a:ext cx="373380" cy="636270"/>
          </a:xfrm>
          <a:prstGeom prst="bent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stCxn id="23" idx="2"/>
            <a:endCxn id="11" idx="0"/>
          </p:cNvCxnSpPr>
          <p:nvPr/>
        </p:nvCxnSpPr>
        <p:spPr>
          <a:xfrm rot="16200000" flipH="1">
            <a:off x="4424362" y="2323147"/>
            <a:ext cx="373380" cy="360045"/>
          </a:xfrm>
          <a:prstGeom prst="bent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>
            <a:stCxn id="11" idx="2"/>
            <a:endCxn id="12" idx="0"/>
          </p:cNvCxnSpPr>
          <p:nvPr/>
        </p:nvCxnSpPr>
        <p:spPr>
          <a:xfrm rot="5400000">
            <a:off x="4391978" y="3125153"/>
            <a:ext cx="339090" cy="459105"/>
          </a:xfrm>
          <a:prstGeom prst="bent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>
            <a:endCxn id="21" idx="0"/>
          </p:cNvCxnSpPr>
          <p:nvPr/>
        </p:nvCxnSpPr>
        <p:spPr>
          <a:xfrm rot="5400000">
            <a:off x="3593783" y="5163452"/>
            <a:ext cx="354330" cy="211455"/>
          </a:xfrm>
          <a:prstGeom prst="bent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endCxn id="22" idx="0"/>
          </p:cNvCxnSpPr>
          <p:nvPr/>
        </p:nvCxnSpPr>
        <p:spPr>
          <a:xfrm rot="16200000" flipH="1">
            <a:off x="4043362" y="4925326"/>
            <a:ext cx="354330" cy="687705"/>
          </a:xfrm>
          <a:prstGeom prst="bent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stCxn id="17" idx="2"/>
            <a:endCxn id="14" idx="0"/>
          </p:cNvCxnSpPr>
          <p:nvPr/>
        </p:nvCxnSpPr>
        <p:spPr>
          <a:xfrm rot="5400000">
            <a:off x="6086964" y="2099799"/>
            <a:ext cx="308610" cy="452412"/>
          </a:xfrm>
          <a:prstGeom prst="bent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18" idx="3"/>
            <a:endCxn id="17" idx="1"/>
          </p:cNvCxnSpPr>
          <p:nvPr/>
        </p:nvCxnSpPr>
        <p:spPr>
          <a:xfrm>
            <a:off x="5585460" y="1314450"/>
            <a:ext cx="358140" cy="609600"/>
          </a:xfrm>
          <a:prstGeom prst="bent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1226820" y="1143000"/>
            <a:ext cx="1651274" cy="608776"/>
          </a:xfrm>
          <a:prstGeom prst="rect">
            <a:avLst/>
          </a:prstGeom>
          <a:solidFill>
            <a:srgbClr val="0E719A"/>
          </a:solidFill>
          <a:ln w="15875" cap="rnd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>The Anti-Injunction Act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934200" y="4716780"/>
            <a:ext cx="1112520" cy="464820"/>
          </a:xfrm>
          <a:prstGeom prst="rect">
            <a:avLst/>
          </a:prstGeom>
          <a:solidFill>
            <a:srgbClr val="F4AB1E"/>
          </a:solidFill>
          <a:ln w="15875" cap="rnd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2014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52" name="Elbow Connector 51"/>
          <p:cNvCxnSpPr/>
          <p:nvPr/>
        </p:nvCxnSpPr>
        <p:spPr>
          <a:xfrm rot="5400000" flipH="1" flipV="1">
            <a:off x="3734752" y="1307783"/>
            <a:ext cx="1162050" cy="1602105"/>
          </a:xfrm>
          <a:prstGeom prst="bentConnector3">
            <a:avLst>
              <a:gd name="adj1" fmla="val 84754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5585460" y="1314450"/>
            <a:ext cx="35814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7318083" y="2663190"/>
            <a:ext cx="225717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54"/>
          <p:cNvCxnSpPr/>
          <p:nvPr/>
        </p:nvCxnSpPr>
        <p:spPr>
          <a:xfrm rot="16200000" flipH="1">
            <a:off x="6544164" y="2095011"/>
            <a:ext cx="308610" cy="461988"/>
          </a:xfrm>
          <a:prstGeom prst="bent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>
          <a:xfrm>
            <a:off x="3352800" y="4596714"/>
            <a:ext cx="1047750" cy="4953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E71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Strike Down</a:t>
            </a:r>
          </a:p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(Unconstitutional)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911869" y="3710940"/>
            <a:ext cx="937260" cy="426720"/>
          </a:xfrm>
          <a:prstGeom prst="rect">
            <a:avLst/>
          </a:prstGeom>
          <a:solidFill>
            <a:srgbClr val="0E719A"/>
          </a:solidFill>
          <a:ln w="15875" cap="rnd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" dirty="0" smtClean="0">
                <a:solidFill>
                  <a:schemeClr val="bg1"/>
                </a:solidFill>
              </a:rPr>
              <a:t>The Individual Mandate</a:t>
            </a:r>
            <a:endParaRPr lang="en-US" sz="800" dirty="0">
              <a:solidFill>
                <a:schemeClr val="bg1"/>
              </a:solidFill>
            </a:endParaRPr>
          </a:p>
        </p:txBody>
      </p:sp>
      <p:pic>
        <p:nvPicPr>
          <p:cNvPr id="5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5803900"/>
            <a:ext cx="1618215" cy="768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9" name="Straight Arrow Connector 58"/>
          <p:cNvCxnSpPr/>
          <p:nvPr/>
        </p:nvCxnSpPr>
        <p:spPr>
          <a:xfrm>
            <a:off x="2289810" y="3924300"/>
            <a:ext cx="622059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1958340" y="4137660"/>
            <a:ext cx="0" cy="49334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1958340" y="5057724"/>
            <a:ext cx="0" cy="68775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/>
          <p:nvPr/>
        </p:nvCxnSpPr>
        <p:spPr>
          <a:xfrm rot="16200000" flipH="1">
            <a:off x="4849177" y="3127057"/>
            <a:ext cx="339090" cy="455295"/>
          </a:xfrm>
          <a:prstGeom prst="bent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1489710" y="329684"/>
            <a:ext cx="5439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 Big News:  </a:t>
            </a:r>
            <a:r>
              <a:rPr lang="en-US" sz="2400" b="1" i="1" dirty="0" smtClean="0"/>
              <a:t>NFIB v. Sebelius</a:t>
            </a:r>
            <a:endParaRPr lang="en-US" sz="2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5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0"/>
                            </p:stCondLst>
                            <p:childTnLst>
                              <p:par>
                                <p:cTn id="1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5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6000"/>
                            </p:stCondLst>
                            <p:childTnLst>
                              <p:par>
                                <p:cTn id="1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6500"/>
                            </p:stCondLst>
                            <p:childTnLst>
                              <p:par>
                                <p:cTn id="1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000"/>
                            </p:stCondLst>
                            <p:childTnLst>
                              <p:par>
                                <p:cTn id="1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7500"/>
                            </p:stCondLst>
                            <p:childTnLst>
                              <p:par>
                                <p:cTn id="17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8500"/>
                            </p:stCondLst>
                            <p:childTnLst>
                              <p:par>
                                <p:cTn id="18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4" grpId="0" animBg="1"/>
      <p:bldP spid="41" grpId="0" animBg="1"/>
      <p:bldP spid="50" grpId="0" animBg="1"/>
      <p:bldP spid="51" grpId="0" animBg="1"/>
      <p:bldP spid="56" grpId="0" animBg="1"/>
      <p:bldP spid="5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4DBE6-8BAB-E940-81A8-7FFFCD6249C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7" name="Picture 6" descr="HCAB_The-Final-Ruling_Page_05.jpg"/>
          <p:cNvPicPr>
            <a:picLocks noChangeAspect="1"/>
          </p:cNvPicPr>
          <p:nvPr/>
        </p:nvPicPr>
        <p:blipFill>
          <a:blip r:embed="rId2"/>
          <a:srcRect l="20104" t="29375" r="19466" b="40728"/>
          <a:stretch>
            <a:fillRect/>
          </a:stretch>
        </p:blipFill>
        <p:spPr>
          <a:xfrm>
            <a:off x="782639" y="660400"/>
            <a:ext cx="7777162" cy="49795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20056" b="4515"/>
          <a:stretch>
            <a:fillRect/>
          </a:stretch>
        </p:blipFill>
        <p:spPr bwMode="auto">
          <a:xfrm>
            <a:off x="624113" y="498310"/>
            <a:ext cx="8340725" cy="4921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4DBE6-8BAB-E940-81A8-7FFFCD6249C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ight Arrow Callout 20"/>
          <p:cNvSpPr/>
          <p:nvPr/>
        </p:nvSpPr>
        <p:spPr>
          <a:xfrm>
            <a:off x="642938" y="1822451"/>
            <a:ext cx="3713162" cy="899912"/>
          </a:xfrm>
          <a:prstGeom prst="rightArrowCallout">
            <a:avLst>
              <a:gd name="adj1" fmla="val 100000"/>
              <a:gd name="adj2" fmla="val 50000"/>
              <a:gd name="adj3" fmla="val 43515"/>
              <a:gd name="adj4" fmla="val 88588"/>
            </a:avLst>
          </a:prstGeom>
          <a:solidFill>
            <a:srgbClr val="0E719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Get What We’re</a:t>
            </a:r>
          </a:p>
          <a:p>
            <a:pPr algn="ctr"/>
            <a:r>
              <a:rPr lang="en-US" dirty="0" smtClean="0"/>
              <a:t>Paying For</a:t>
            </a: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4191000" y="3005138"/>
            <a:ext cx="5105400" cy="944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marL="234950" indent="-234950">
              <a:spcBef>
                <a:spcPct val="40000"/>
              </a:spcBef>
              <a:buFont typeface="Arial" pitchFamily="34" charset="0"/>
              <a:buChar char="•"/>
            </a:pPr>
            <a:r>
              <a:rPr lang="en-US" sz="1400" dirty="0" smtClean="0"/>
              <a:t>PCORI Executive Director and Board appointed</a:t>
            </a:r>
          </a:p>
          <a:p>
            <a:pPr marL="234950" indent="-234950">
              <a:spcBef>
                <a:spcPct val="40000"/>
              </a:spcBef>
              <a:buFont typeface="Arial" pitchFamily="34" charset="0"/>
              <a:buChar char="•"/>
            </a:pPr>
            <a:r>
              <a:rPr lang="en-US" sz="1400" dirty="0" smtClean="0"/>
              <a:t>IPAB Stalled, Repeal Effort Underway</a:t>
            </a:r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4191000" y="4191000"/>
            <a:ext cx="5105400" cy="944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marL="234950" indent="-234950">
              <a:spcBef>
                <a:spcPct val="40000"/>
              </a:spcBef>
              <a:buFont typeface="Arial" pitchFamily="34" charset="0"/>
              <a:buChar char="•"/>
            </a:pPr>
            <a:r>
              <a:rPr lang="en-US" sz="1400" dirty="0" smtClean="0"/>
              <a:t>Mandatory Compliance Programs</a:t>
            </a:r>
          </a:p>
          <a:p>
            <a:pPr marL="234950" indent="-234950">
              <a:spcBef>
                <a:spcPct val="40000"/>
              </a:spcBef>
              <a:buFont typeface="Arial" pitchFamily="34" charset="0"/>
              <a:buChar char="•"/>
            </a:pPr>
            <a:r>
              <a:rPr lang="en-US" sz="1400" dirty="0" smtClean="0"/>
              <a:t>Provider Screening Process</a:t>
            </a:r>
          </a:p>
          <a:p>
            <a:pPr marL="234950" indent="-234950">
              <a:spcBef>
                <a:spcPct val="40000"/>
              </a:spcBef>
              <a:buFont typeface="Arial" pitchFamily="34" charset="0"/>
              <a:buChar char="•"/>
            </a:pPr>
            <a:r>
              <a:rPr lang="en-US" sz="1400" dirty="0" smtClean="0"/>
              <a:t>60-Day Repayment Requirement in Effect</a:t>
            </a:r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4038600" y="5380038"/>
            <a:ext cx="5105400" cy="944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marL="234950" indent="-234950">
              <a:spcBef>
                <a:spcPct val="40000"/>
              </a:spcBef>
              <a:buFont typeface="Arial" pitchFamily="34" charset="0"/>
              <a:buChar char="•"/>
            </a:pPr>
            <a:r>
              <a:rPr lang="en-US" sz="1400" dirty="0" smtClean="0"/>
              <a:t>Medicare Shared Savings Program:  Final Rules; Pioneer ACOs announced; “Plain Vanilla” ACOs announced</a:t>
            </a:r>
          </a:p>
          <a:p>
            <a:pPr marL="234950" indent="-234950">
              <a:spcBef>
                <a:spcPct val="40000"/>
              </a:spcBef>
              <a:buFont typeface="Arial" pitchFamily="34" charset="0"/>
              <a:buChar char="•"/>
            </a:pPr>
            <a:r>
              <a:rPr lang="en-US" sz="1400" dirty="0" smtClean="0"/>
              <a:t>First Bundled Payment Solicitation Released 2011</a:t>
            </a: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4191000" y="1822451"/>
            <a:ext cx="5105400" cy="944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marL="234950" indent="-234950">
              <a:spcBef>
                <a:spcPct val="40000"/>
              </a:spcBef>
              <a:buFont typeface="Arial" pitchFamily="34" charset="0"/>
              <a:buChar char="•"/>
            </a:pPr>
            <a:r>
              <a:rPr lang="en-US" sz="1400" dirty="0" smtClean="0"/>
              <a:t>Hospital payment reductions begin ($155B over 10 yrs)</a:t>
            </a:r>
          </a:p>
          <a:p>
            <a:pPr marL="234950" indent="-234950">
              <a:spcBef>
                <a:spcPct val="40000"/>
              </a:spcBef>
              <a:buFont typeface="Arial" pitchFamily="34" charset="0"/>
              <a:buChar char="•"/>
            </a:pPr>
            <a:r>
              <a:rPr lang="en-US" sz="1400" dirty="0" smtClean="0"/>
              <a:t>Value-Based Purchasing finalized (some lose up to 2%)</a:t>
            </a:r>
          </a:p>
          <a:p>
            <a:pPr marL="234950" indent="-234950">
              <a:spcBef>
                <a:spcPct val="40000"/>
              </a:spcBef>
              <a:buFont typeface="Arial" pitchFamily="34" charset="0"/>
              <a:buChar char="•"/>
            </a:pPr>
            <a:r>
              <a:rPr lang="en-US" sz="1400" dirty="0" smtClean="0"/>
              <a:t>Partnership for Patients Launched</a:t>
            </a:r>
          </a:p>
          <a:p>
            <a:pPr marL="234950" indent="-234950">
              <a:spcBef>
                <a:spcPct val="40000"/>
              </a:spcBef>
              <a:buFont typeface="Arial" pitchFamily="34" charset="0"/>
              <a:buChar char="•"/>
            </a:pPr>
            <a:r>
              <a:rPr lang="en-US" sz="1400" dirty="0" smtClean="0"/>
              <a:t>Health Care Innovation Challenge Grants Awarded</a:t>
            </a: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7950" y="76200"/>
            <a:ext cx="5480050" cy="66077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Major Milestones in Implementation Process</a:t>
            </a:r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4A8B9-120C-4775-8B61-C06AB902571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00200" y="1219200"/>
            <a:ext cx="6215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Rulemaking Aimed at Key Policy Objectives</a:t>
            </a:r>
          </a:p>
        </p:txBody>
      </p:sp>
      <p:sp>
        <p:nvSpPr>
          <p:cNvPr id="34" name="Right Arrow Callout 33"/>
          <p:cNvSpPr/>
          <p:nvPr/>
        </p:nvSpPr>
        <p:spPr>
          <a:xfrm>
            <a:off x="642938" y="3005138"/>
            <a:ext cx="3713162" cy="899912"/>
          </a:xfrm>
          <a:prstGeom prst="rightArrowCallout">
            <a:avLst>
              <a:gd name="adj1" fmla="val 100000"/>
              <a:gd name="adj2" fmla="val 50000"/>
              <a:gd name="adj3" fmla="val 43515"/>
              <a:gd name="adj4" fmla="val 88588"/>
            </a:avLst>
          </a:prstGeom>
          <a:solidFill>
            <a:srgbClr val="0E719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Only Pay for Appropriate, </a:t>
            </a:r>
          </a:p>
          <a:p>
            <a:pPr algn="ctr"/>
            <a:r>
              <a:rPr lang="en-US" dirty="0" smtClean="0"/>
              <a:t>Clinically Effective Care</a:t>
            </a:r>
          </a:p>
        </p:txBody>
      </p:sp>
      <p:sp>
        <p:nvSpPr>
          <p:cNvPr id="35" name="Right Arrow Callout 34"/>
          <p:cNvSpPr/>
          <p:nvPr/>
        </p:nvSpPr>
        <p:spPr>
          <a:xfrm>
            <a:off x="642938" y="4191000"/>
            <a:ext cx="3713162" cy="899912"/>
          </a:xfrm>
          <a:prstGeom prst="rightArrowCallout">
            <a:avLst>
              <a:gd name="adj1" fmla="val 100000"/>
              <a:gd name="adj2" fmla="val 50000"/>
              <a:gd name="adj3" fmla="val 43515"/>
              <a:gd name="adj4" fmla="val 88588"/>
            </a:avLst>
          </a:prstGeom>
          <a:solidFill>
            <a:srgbClr val="0E719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Don’t Tolerate Waste, </a:t>
            </a:r>
            <a:br>
              <a:rPr lang="en-US" dirty="0" smtClean="0"/>
            </a:br>
            <a:r>
              <a:rPr lang="en-US" dirty="0" smtClean="0"/>
              <a:t>Fraud or Abuse</a:t>
            </a:r>
          </a:p>
        </p:txBody>
      </p:sp>
      <p:sp>
        <p:nvSpPr>
          <p:cNvPr id="36" name="Right Arrow Callout 35"/>
          <p:cNvSpPr/>
          <p:nvPr/>
        </p:nvSpPr>
        <p:spPr>
          <a:xfrm>
            <a:off x="642938" y="5410200"/>
            <a:ext cx="3713162" cy="899912"/>
          </a:xfrm>
          <a:prstGeom prst="rightArrowCallout">
            <a:avLst>
              <a:gd name="adj1" fmla="val 100000"/>
              <a:gd name="adj2" fmla="val 50000"/>
              <a:gd name="adj3" fmla="val 43515"/>
              <a:gd name="adj4" fmla="val 88588"/>
            </a:avLst>
          </a:prstGeom>
          <a:solidFill>
            <a:srgbClr val="0E719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 Payment Policy to </a:t>
            </a:r>
          </a:p>
          <a:p>
            <a:pPr algn="ctr"/>
            <a:r>
              <a:rPr lang="en-US" dirty="0" smtClean="0"/>
              <a:t>Drive Care Coordination</a:t>
            </a: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7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rgbClr val="0E719A"/>
                </a:solidFill>
              </a:rPr>
              <a:t>Key Components to Highlight</a:t>
            </a:r>
            <a:endParaRPr lang="en-US" dirty="0">
              <a:solidFill>
                <a:srgbClr val="0E719A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E719A"/>
                </a:solidFill>
              </a:rPr>
              <a:t>Value Based Purchasing</a:t>
            </a:r>
          </a:p>
          <a:p>
            <a:pPr marL="0" indent="0">
              <a:buNone/>
            </a:pPr>
            <a:endParaRPr lang="en-US" sz="1600" b="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600" b="0" dirty="0" smtClean="0">
                <a:solidFill>
                  <a:schemeClr val="tx1"/>
                </a:solidFill>
              </a:rPr>
              <a:t>Budget neutral program would initially put at risk 1% of payments (not just on selected measures) for performance on selected quality measures.    (Final Rules 04/29/2011)</a:t>
            </a:r>
          </a:p>
          <a:p>
            <a:pPr marL="0" indent="0">
              <a:buNone/>
            </a:pPr>
            <a:endParaRPr lang="en-US" sz="1600" b="0" dirty="0" smtClean="0">
              <a:solidFill>
                <a:schemeClr val="tx1"/>
              </a:solidFill>
            </a:endParaRPr>
          </a:p>
          <a:p>
            <a:pPr marL="231775" indent="-231775">
              <a:buNone/>
            </a:pPr>
            <a:r>
              <a:rPr lang="en-US" sz="1600" b="0" dirty="0" smtClean="0">
                <a:solidFill>
                  <a:schemeClr val="tx1"/>
                </a:solidFill>
              </a:rPr>
              <a:t>Performance measures largely the same for FY2013 and FY2014; initial performance measurement period remains same; weighting remains same (70% Clinical Process of care, 30% HCAHPS scores)</a:t>
            </a:r>
          </a:p>
          <a:p>
            <a:pPr marL="231775" indent="-231775">
              <a:buNone/>
            </a:pPr>
            <a:endParaRPr lang="en-US" sz="1600" b="0" dirty="0" smtClean="0">
              <a:solidFill>
                <a:schemeClr val="tx1"/>
              </a:solidFill>
            </a:endParaRPr>
          </a:p>
          <a:p>
            <a:pPr marL="231775" indent="-231775">
              <a:buNone/>
            </a:pPr>
            <a:r>
              <a:rPr lang="en-US" sz="1600" b="0" dirty="0" smtClean="0">
                <a:solidFill>
                  <a:schemeClr val="tx1"/>
                </a:solidFill>
              </a:rPr>
              <a:t>CMS estimates 353 hospitals (about 11.4% of those that will participate) will receive no VBP incentive payments.</a:t>
            </a:r>
          </a:p>
          <a:p>
            <a:pPr marL="231775" indent="-231775">
              <a:buNone/>
            </a:pPr>
            <a:endParaRPr lang="en-US" sz="1600" b="0" dirty="0" smtClean="0">
              <a:solidFill>
                <a:schemeClr val="tx1"/>
              </a:solidFill>
            </a:endParaRPr>
          </a:p>
          <a:p>
            <a:pPr marL="231775" indent="-231775">
              <a:buNone/>
            </a:pPr>
            <a:r>
              <a:rPr lang="en-US" sz="1600" b="0" dirty="0" smtClean="0">
                <a:solidFill>
                  <a:schemeClr val="tx1"/>
                </a:solidFill>
              </a:rPr>
              <a:t>CMS data also suggests that where Medicare represents 25-50% of volume, hospitals on average will receive only about 40% of the at-risk amount; for those with Medicare volume of 50-65%, hospitals on average will receive about 67% of at-risk amount.</a:t>
            </a:r>
          </a:p>
          <a:p>
            <a:pPr marL="231775" indent="-231775">
              <a:buNone/>
            </a:pPr>
            <a:r>
              <a:rPr lang="en-US" sz="1600" b="0" dirty="0" smtClean="0">
                <a:solidFill>
                  <a:schemeClr val="tx1"/>
                </a:solidFill>
              </a:rPr>
              <a:t>.</a:t>
            </a:r>
          </a:p>
          <a:p>
            <a:pPr marL="231775" indent="-231775">
              <a:buNone/>
            </a:pPr>
            <a:endParaRPr lang="en-US" sz="1600" b="0" dirty="0" smtClean="0">
              <a:solidFill>
                <a:schemeClr val="tx1"/>
              </a:solidFill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FC030-BC4B-404F-92DF-1550212F5F2D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7950" y="382588"/>
            <a:ext cx="5480050" cy="763824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E719A"/>
                </a:solidFill>
              </a:rPr>
              <a:t>Key Components to Highlight</a:t>
            </a:r>
            <a:endParaRPr lang="en-US" dirty="0">
              <a:solidFill>
                <a:srgbClr val="0E719A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371600"/>
            <a:ext cx="9410700" cy="5105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rgbClr val="0E719A"/>
                </a:solidFill>
              </a:rPr>
              <a:t>Accountable Care Organizations</a:t>
            </a:r>
          </a:p>
          <a:p>
            <a:pPr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1600" b="0" dirty="0" smtClean="0">
                <a:solidFill>
                  <a:schemeClr val="tx1"/>
                </a:solidFill>
              </a:rPr>
              <a:t>Final Rules released  (Oct. 20, 2011) </a:t>
            </a:r>
            <a:r>
              <a:rPr lang="en-US" sz="1400" b="0" dirty="0" smtClean="0">
                <a:solidFill>
                  <a:schemeClr val="tx1"/>
                </a:solidFill>
                <a:hlinkClick r:id="rId3"/>
              </a:rPr>
              <a:t>http://www.ofr.gov/OFRUpload/OFRData/2011-27461_PI.pdf</a:t>
            </a:r>
            <a:endParaRPr lang="en-US" sz="1400" b="0" dirty="0" smtClean="0">
              <a:solidFill>
                <a:schemeClr val="tx1"/>
              </a:solidFill>
            </a:endParaRPr>
          </a:p>
          <a:p>
            <a:pPr lvl="1">
              <a:buFont typeface="Courier New" pitchFamily="49" charset="0"/>
              <a:buChar char="o"/>
            </a:pPr>
            <a:r>
              <a:rPr lang="en-US" sz="1400" dirty="0" smtClean="0"/>
              <a:t>IRS Guidance:  </a:t>
            </a:r>
            <a:r>
              <a:rPr lang="en-US" sz="1400" dirty="0" smtClean="0">
                <a:hlinkClick r:id="rId4"/>
              </a:rPr>
              <a:t>http://www.irs.gov/newsroom/article/0,,id=248490,00.html</a:t>
            </a:r>
            <a:endParaRPr lang="en-US" sz="1400" dirty="0" smtClean="0"/>
          </a:p>
          <a:p>
            <a:pPr lvl="1">
              <a:buFont typeface="Courier New" pitchFamily="49" charset="0"/>
              <a:buChar char="o"/>
            </a:pPr>
            <a:r>
              <a:rPr lang="en-US" sz="1400" dirty="0" smtClean="0"/>
              <a:t>FTC/DOJ:  </a:t>
            </a:r>
            <a:r>
              <a:rPr lang="en-US" sz="1400" dirty="0" smtClean="0">
                <a:hlinkClick r:id="rId5"/>
              </a:rPr>
              <a:t>http://www.ftc.gov/os/fedreg/2011/10/111020aco.pdf</a:t>
            </a:r>
            <a:endParaRPr lang="en-US" sz="1400" dirty="0" smtClean="0"/>
          </a:p>
          <a:p>
            <a:pPr lvl="1">
              <a:buFont typeface="Courier New" pitchFamily="49" charset="0"/>
              <a:buChar char="o"/>
            </a:pPr>
            <a:r>
              <a:rPr lang="en-US" sz="1400" dirty="0" smtClean="0"/>
              <a:t>OIG/CMS:  </a:t>
            </a:r>
            <a:r>
              <a:rPr lang="en-US" sz="1400" dirty="0" smtClean="0">
                <a:hlinkClick r:id="rId6"/>
              </a:rPr>
              <a:t>http://www.ofr.gov/OFRUpload/OFRData/2011-27460_PI.pdf</a:t>
            </a:r>
            <a:endParaRPr lang="en-US" sz="1400" dirty="0" smtClean="0"/>
          </a:p>
          <a:p>
            <a:endParaRPr lang="en-US" sz="1600" b="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1600" b="0" dirty="0" smtClean="0">
                <a:solidFill>
                  <a:schemeClr val="tx1"/>
                </a:solidFill>
              </a:rPr>
              <a:t>Significant Changes from Initial Proposal</a:t>
            </a:r>
            <a:endParaRPr lang="en-US" sz="1400" b="0" dirty="0" smtClean="0">
              <a:solidFill>
                <a:schemeClr val="tx1"/>
              </a:solidFill>
            </a:endParaRPr>
          </a:p>
          <a:p>
            <a:pPr lvl="1">
              <a:buFont typeface="Courier New" pitchFamily="49" charset="0"/>
              <a:buChar char="o"/>
            </a:pPr>
            <a:r>
              <a:rPr lang="en-US" sz="1400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Payment models</a:t>
            </a:r>
          </a:p>
          <a:p>
            <a:pPr lvl="1">
              <a:buFont typeface="Courier New" pitchFamily="49" charset="0"/>
              <a:buChar char="o"/>
            </a:pPr>
            <a:r>
              <a:rPr lang="en-US" sz="1400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EHR requirements</a:t>
            </a:r>
          </a:p>
          <a:p>
            <a:pPr lvl="1">
              <a:buFont typeface="Courier New" pitchFamily="49" charset="0"/>
              <a:buChar char="o"/>
            </a:pPr>
            <a:r>
              <a:rPr lang="en-US" sz="1400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Measurements</a:t>
            </a:r>
          </a:p>
          <a:p>
            <a:pPr lvl="1">
              <a:buFont typeface="Courier New" pitchFamily="49" charset="0"/>
              <a:buChar char="o"/>
            </a:pPr>
            <a:r>
              <a:rPr lang="en-US" sz="1400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Management and governance</a:t>
            </a:r>
          </a:p>
          <a:p>
            <a:pPr lvl="1">
              <a:buFont typeface="Courier New" pitchFamily="49" charset="0"/>
              <a:buChar char="o"/>
            </a:pPr>
            <a:r>
              <a:rPr lang="en-US" sz="1400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Savings splits</a:t>
            </a:r>
          </a:p>
          <a:p>
            <a:endParaRPr lang="en-US" sz="1200" b="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1600" dirty="0" smtClean="0"/>
              <a:t>To date CMS has designated 65 ACOs (approx. 1.1 million beneficiaries):</a:t>
            </a:r>
          </a:p>
          <a:p>
            <a:pPr lvl="1">
              <a:buFont typeface="Courier New" pitchFamily="49" charset="0"/>
              <a:buChar char="o"/>
            </a:pP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32 Pioneer Model (Dec. 22, 2011)</a:t>
            </a:r>
          </a:p>
          <a:p>
            <a:pPr lvl="1">
              <a:buFont typeface="Courier New" pitchFamily="49" charset="0"/>
              <a:buChar char="o"/>
            </a:pP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27 MSSP ACOs (Apr. 10, 2012) (including 6 Advance Payment Model)</a:t>
            </a:r>
          </a:p>
          <a:p>
            <a:pPr lvl="1">
              <a:buFont typeface="Courier New" pitchFamily="49" charset="0"/>
              <a:buChar char="o"/>
            </a:pP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6 Physician Group Practice Transition Demonstrations 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Per CMS, more than 150 applications for MSSP for July 1, 2012 start-date (includes more</a:t>
            </a:r>
          </a:p>
          <a:p>
            <a:pPr>
              <a:buNone/>
            </a:pPr>
            <a:r>
              <a:rPr lang="en-US" sz="1600" b="0" dirty="0" smtClean="0">
                <a:solidFill>
                  <a:schemeClr val="tx1"/>
                </a:solidFill>
              </a:rPr>
              <a:t>    than 50 applications for Advance Payment Model)</a:t>
            </a:r>
          </a:p>
          <a:p>
            <a:pPr>
              <a:buNone/>
            </a:pPr>
            <a:endParaRPr lang="en-US" sz="1600" b="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sz="1600" b="0" dirty="0" smtClean="0">
              <a:solidFill>
                <a:schemeClr val="tx1"/>
              </a:solidFill>
            </a:endParaRPr>
          </a:p>
          <a:p>
            <a:endParaRPr lang="en-US" sz="1200" b="0" dirty="0" smtClean="0">
              <a:solidFill>
                <a:schemeClr val="tx1"/>
              </a:solidFill>
            </a:endParaRPr>
          </a:p>
          <a:p>
            <a:endParaRPr lang="en-US" sz="1600" b="0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FC030-BC4B-404F-92DF-1550212F5F2D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rgbClr val="0E719A"/>
                </a:solidFill>
              </a:rPr>
              <a:t>Key Components to Highlight	</a:t>
            </a:r>
            <a:endParaRPr lang="en-US" dirty="0">
              <a:solidFill>
                <a:srgbClr val="0E719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sz="1800" b="1" dirty="0" smtClean="0">
                <a:solidFill>
                  <a:srgbClr val="0E719A"/>
                </a:solidFill>
              </a:rPr>
              <a:t>Global or Bundled Payment </a:t>
            </a:r>
          </a:p>
          <a:p>
            <a:pPr>
              <a:buNone/>
            </a:pPr>
            <a:endParaRPr lang="en-US" sz="1800" b="1" dirty="0" smtClean="0">
              <a:solidFill>
                <a:srgbClr val="0E719A"/>
              </a:solidFill>
            </a:endParaRPr>
          </a:p>
          <a:p>
            <a:r>
              <a:rPr lang="en-US" sz="1600" dirty="0" smtClean="0"/>
              <a:t>Starting Jan. 1, 2012, HHS to establish a five year Medicaid bundled payment demonstration project; will run in up to 8 states and focus on conditions to be selected/specified by states– </a:t>
            </a:r>
            <a:r>
              <a:rPr lang="en-US" sz="1600" b="1" i="1" dirty="0" smtClean="0">
                <a:solidFill>
                  <a:srgbClr val="F4AB1E"/>
                </a:solidFill>
              </a:rPr>
              <a:t>Regulations/solicitation in 2013?</a:t>
            </a:r>
          </a:p>
          <a:p>
            <a:endParaRPr lang="en-US" sz="1600" b="1" i="1" dirty="0" smtClean="0">
              <a:solidFill>
                <a:srgbClr val="C90750"/>
              </a:solidFill>
            </a:endParaRPr>
          </a:p>
          <a:p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Starting Jan. 1, 2013, HHS to establish a five year Medicare national voluntary pilot project on bundled payment; to include ten conditions yet to be specified; will include pre-admission, hospital, physician and post-acute care initiated within 30 days post-discharge.– </a:t>
            </a:r>
            <a:r>
              <a:rPr lang="en-US" sz="1600" b="1" i="1" dirty="0" smtClean="0">
                <a:solidFill>
                  <a:srgbClr val="F4AB1E"/>
                </a:solidFill>
              </a:rPr>
              <a:t>Bundled Payments for Care Improvement Initiative (released on Aug. 23, 2011).     Providers invited to propose on four different models:</a:t>
            </a:r>
          </a:p>
          <a:p>
            <a:pPr lvl="1"/>
            <a:r>
              <a:rPr lang="en-US" sz="1200" b="1" i="1" dirty="0" smtClean="0">
                <a:solidFill>
                  <a:srgbClr val="F4AB1E"/>
                </a:solidFill>
              </a:rPr>
              <a:t>Model 1 (Acute Care Stay)</a:t>
            </a:r>
          </a:p>
          <a:p>
            <a:pPr lvl="1"/>
            <a:r>
              <a:rPr lang="en-US" sz="1200" b="1" i="1" dirty="0" smtClean="0">
                <a:solidFill>
                  <a:srgbClr val="F4AB1E"/>
                </a:solidFill>
              </a:rPr>
              <a:t>Model 2 (Acute Care Stay plus Post-Acute Care)</a:t>
            </a:r>
          </a:p>
          <a:p>
            <a:pPr lvl="1"/>
            <a:r>
              <a:rPr lang="en-US" sz="1200" b="1" i="1" dirty="0" smtClean="0">
                <a:solidFill>
                  <a:srgbClr val="F4AB1E"/>
                </a:solidFill>
              </a:rPr>
              <a:t>Model 3 (Post-Acute Care Only)</a:t>
            </a:r>
          </a:p>
          <a:p>
            <a:pPr lvl="1"/>
            <a:r>
              <a:rPr lang="en-US" sz="1200" b="1" i="1" dirty="0" smtClean="0">
                <a:solidFill>
                  <a:srgbClr val="F4AB1E"/>
                </a:solidFill>
              </a:rPr>
              <a:t>Model 4 (Acute Care Stay—Prospective Payment)</a:t>
            </a:r>
            <a:endParaRPr lang="en-US" sz="1200" dirty="0" smtClean="0">
              <a:solidFill>
                <a:srgbClr val="F4AB1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CA08ED-105A-4020-AE92-0A1D4CADDD1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4DBE6-8BAB-E940-81A8-7FFFCD6249C2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47763" y="600501"/>
            <a:ext cx="7462837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Most Recent Developments:</a:t>
            </a:r>
          </a:p>
          <a:p>
            <a:r>
              <a:rPr lang="en-US" sz="2800" b="1" dirty="0" smtClean="0"/>
              <a:t>HHS Final Blueprint—State Insurance Exchanges</a:t>
            </a:r>
          </a:p>
          <a:p>
            <a:r>
              <a:rPr lang="en-US" dirty="0" smtClean="0"/>
              <a:t>(Publication Date:   Aug. 16, 2012)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81050" y="2247900"/>
            <a:ext cx="804544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 States can establish own exchange, or a state partnership exchange (using plan management or consumer assistance)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HHS will establish and operate a Federally-facilitated exchange in any state that that elects not to operate an exchange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States must file complete and file an exchange blueprint demonstrating how it meets/will meet all legal and operational requirements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Applications due by Nov. 16, 2012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HHS must approve/conditionally approve state-based exchanges not later than Jan. 1, 2013 for operation in 2014.</a:t>
            </a:r>
            <a:endParaRPr lang="en-US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4DBE6-8BAB-E940-81A8-7FFFCD6249C2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47763" y="696036"/>
            <a:ext cx="7462837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Most Recent Developments:</a:t>
            </a:r>
          </a:p>
          <a:p>
            <a:r>
              <a:rPr lang="en-US" sz="2800" b="1" dirty="0" smtClean="0"/>
              <a:t>Hospital Readmissions Reduction Program</a:t>
            </a:r>
          </a:p>
          <a:p>
            <a:r>
              <a:rPr lang="en-US" dirty="0" smtClean="0"/>
              <a:t>(Effective Date:  Oct. 1, 2012)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81050" y="2247900"/>
            <a:ext cx="804544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 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Based on 30-day readmissions for heart failure, myocardial infarction and pneumonia patients from July 2008 to June 2010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278 hospitals will lose 1% of their base Medicare payments  (maximum allowed by the ACA)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1,933 hospitals will lose between 0.01% and 0.99% of their base Medicare payments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1,156 will lose no payments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Cuts disproportionately affect safety-net hospitals </a:t>
            </a:r>
            <a:endParaRPr lang="en-US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E71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DD4DEAA-BE8D-4F6D-97D4-5F4724D4A6B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6" name="Picture 4" descr="C:\Documents and Settings\ramaya\My Documents\PROJECTS\04.28.11\MJ\Response #325 -\art\innovation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00400" y="3810000"/>
            <a:ext cx="3331391" cy="1197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6" descr="C:\Documents and Settings\ramaya\My Documents\PROJECTS\04.28.11\MJ\Response #325 -\art\parnership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484623" y="2819400"/>
            <a:ext cx="1702349" cy="1197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7" descr="C:\Documents and Settings\ramaya\My Documents\PROJECTS\04.28.11\MJ\Response #325 -\art\30-year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133075" y="1722120"/>
            <a:ext cx="4877851" cy="640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E71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0" name="Picture 9" descr="C:\Documents and Settings\ramaya\My Documents\PROJECTS\04.28.11\MJ\Response #325 -\art\30-year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04838" y="2862942"/>
            <a:ext cx="6934324" cy="14639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B21CC2B-1A65-40A5-A51D-577D295DA657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8" name="Picture 7" descr="C:\Documents and Settings\ramaya\My Documents\PROJECTS\04.28.11\MJ\Response #325 -\art\30-year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133075" y="1722120"/>
            <a:ext cx="4877851" cy="640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3657600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3" descr="T:\JOBS\VHA\iStock_000012238159Medium.png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 r="41984" b="29507"/>
          <a:stretch>
            <a:fillRect/>
          </a:stretch>
        </p:blipFill>
        <p:spPr bwMode="auto">
          <a:xfrm rot="21436072">
            <a:off x="1302593" y="224652"/>
            <a:ext cx="8090600" cy="700919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Title 4"/>
          <p:cNvSpPr>
            <a:spLocks noGrp="1"/>
          </p:cNvSpPr>
          <p:nvPr>
            <p:ph type="title"/>
          </p:nvPr>
        </p:nvSpPr>
        <p:spPr>
          <a:xfrm rot="21420000">
            <a:off x="2130141" y="1318986"/>
            <a:ext cx="6172200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i="1" dirty="0" smtClean="0">
                <a:solidFill>
                  <a:srgbClr val="0E719A"/>
                </a:solidFill>
              </a:rPr>
              <a:t>“Top Five” (+2) Issues</a:t>
            </a:r>
            <a:endParaRPr lang="en-US" sz="3200" dirty="0" smtClean="0">
              <a:solidFill>
                <a:srgbClr val="0E719A"/>
              </a:solidFill>
              <a:latin typeface="Arial" charset="0"/>
              <a:cs typeface="Arial" charset="0"/>
            </a:endParaRPr>
          </a:p>
        </p:txBody>
      </p:sp>
      <p:sp>
        <p:nvSpPr>
          <p:cNvPr id="21" name="Content Placeholder 3"/>
          <p:cNvSpPr>
            <a:spLocks noGrp="1"/>
          </p:cNvSpPr>
          <p:nvPr>
            <p:ph sz="quarter" idx="13"/>
          </p:nvPr>
        </p:nvSpPr>
        <p:spPr>
          <a:xfrm rot="21436072">
            <a:off x="2397542" y="1955034"/>
            <a:ext cx="5359606" cy="56657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latin typeface="Arial" charset="0"/>
                <a:cs typeface="Arial" charset="0"/>
              </a:rPr>
              <a:t>Presidential election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latin typeface="Arial" charset="0"/>
                <a:cs typeface="Arial" charset="0"/>
              </a:rPr>
              <a:t>CMS in Transition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latin typeface="Arial" charset="0"/>
                <a:cs typeface="Arial" charset="0"/>
              </a:rPr>
              <a:t>The 501(c)(3) Exemption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latin typeface="Arial" charset="0"/>
                <a:cs typeface="Arial" charset="0"/>
              </a:rPr>
              <a:t>Budget Control Act Cuts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latin typeface="Arial" charset="0"/>
                <a:cs typeface="Arial" charset="0"/>
              </a:rPr>
              <a:t>Impact of Medicaid Expansion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latin typeface="Arial" charset="0"/>
                <a:cs typeface="Arial" charset="0"/>
              </a:rPr>
              <a:t>Progress on Insurance Exchanges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latin typeface="Arial" charset="0"/>
                <a:cs typeface="Arial" charset="0"/>
              </a:rPr>
              <a:t>Disruptive Delivery Technology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sz="2800" dirty="0" smtClean="0">
              <a:latin typeface="Arial" charset="0"/>
              <a:cs typeface="Arial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CA08ED-105A-4020-AE92-0A1D4CADDD1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51945" y="5094514"/>
            <a:ext cx="8692055" cy="1763486"/>
          </a:xfrm>
          <a:prstGeom prst="rect">
            <a:avLst/>
          </a:prstGeom>
          <a:gradFill>
            <a:gsLst>
              <a:gs pos="0">
                <a:schemeClr val="bg1"/>
              </a:gs>
              <a:gs pos="80000">
                <a:schemeClr val="bg1">
                  <a:alpha val="1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build="p" rev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E71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4" descr="C:\Documents and Settings\ramaya\My Documents\PROJECTS\04.28.11\MJ\Response #325 -\art\was-never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894461" y="2887640"/>
            <a:ext cx="5581670" cy="1379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7" descr="C:\Documents and Settings\ramaya\My Documents\PROJECTS\04.28.11\MJ\Response #325 -\art\30-year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133075" y="1722120"/>
            <a:ext cx="4877851" cy="6400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B21CC2B-1A65-40A5-A51D-577D295DA657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>
            <a:spLocks noChangeArrowheads="1"/>
          </p:cNvSpPr>
          <p:nvPr/>
        </p:nvSpPr>
        <p:spPr bwMode="auto">
          <a:xfrm>
            <a:off x="762000" y="5465207"/>
            <a:ext cx="7620000" cy="851297"/>
          </a:xfrm>
          <a:prstGeom prst="roundRect">
            <a:avLst>
              <a:gd name="adj" fmla="val 16667"/>
            </a:avLst>
          </a:prstGeom>
          <a:solidFill>
            <a:srgbClr val="0E719A"/>
          </a:solidFill>
          <a:ln w="25400">
            <a:noFill/>
            <a:miter lim="800000"/>
            <a:headEnd/>
            <a:tailEnd/>
          </a:ln>
          <a:effectLst>
            <a:reflection blurRad="6350" stA="50000" endA="300" endPos="38500" dist="50800" dir="5400000" sy="-100000" algn="bl" rotWithShape="0"/>
          </a:effectLst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Overall:  </a:t>
            </a:r>
            <a:b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More potential downside than upside</a:t>
            </a:r>
          </a:p>
        </p:txBody>
      </p:sp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rgbClr val="0E719A"/>
                </a:solidFill>
                <a:latin typeface="Arial" charset="0"/>
                <a:cs typeface="Arial" charset="0"/>
              </a:rPr>
              <a:t>Hospitals</a:t>
            </a:r>
            <a:br>
              <a:rPr lang="en-US" dirty="0" smtClean="0">
                <a:solidFill>
                  <a:srgbClr val="0E719A"/>
                </a:solidFill>
                <a:latin typeface="Arial" charset="0"/>
                <a:cs typeface="Arial" charset="0"/>
              </a:rPr>
            </a:br>
            <a:endParaRPr lang="en-US" dirty="0" smtClean="0">
              <a:solidFill>
                <a:srgbClr val="0E719A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09600" y="1295400"/>
            <a:ext cx="7924800" cy="4191000"/>
          </a:xfrm>
        </p:spPr>
        <p:txBody>
          <a:bodyPr/>
          <a:lstStyle/>
          <a:p>
            <a:pPr marL="228600" lvl="2" indent="-228600">
              <a:buFont typeface="Arial" pitchFamily="34" charset="0"/>
              <a:buChar char="•"/>
              <a:defRPr/>
            </a:pPr>
            <a:r>
              <a:rPr lang="en-US" sz="1800" dirty="0" smtClean="0"/>
              <a:t>Clinical integration AND shared governance required in the accountable care environment (whether or not an ACO); but both are counter-cultural</a:t>
            </a:r>
          </a:p>
          <a:p>
            <a:pPr marL="228600" lvl="2" indent="-228600">
              <a:buFont typeface="Arial" pitchFamily="34" charset="0"/>
              <a:buChar char="•"/>
              <a:defRPr/>
            </a:pPr>
            <a:r>
              <a:rPr lang="en-US" sz="1800" dirty="0" smtClean="0"/>
              <a:t>VBP in effect now for acute care hospitals; other payment reductions will soon occur (nearly 10% of Medicare reimbursement at risk by 2015)</a:t>
            </a:r>
          </a:p>
          <a:p>
            <a:pPr marL="228600" lvl="2" indent="-228600">
              <a:buFont typeface="Arial" pitchFamily="34" charset="0"/>
              <a:buChar char="•"/>
              <a:defRPr/>
            </a:pPr>
            <a:r>
              <a:rPr lang="en-US" sz="1800" dirty="0" smtClean="0"/>
              <a:t>More payment cuts possible to offset reduction in Budget Control Act sequestration cuts and full/partial extension of Bush-era tax status</a:t>
            </a:r>
          </a:p>
          <a:p>
            <a:pPr marL="228600" lvl="2" indent="-228600">
              <a:buFont typeface="Arial" pitchFamily="34" charset="0"/>
              <a:buChar char="•"/>
              <a:defRPr/>
            </a:pPr>
            <a:r>
              <a:rPr lang="en-US" sz="1800" dirty="0" smtClean="0"/>
              <a:t>Demographic shift and uncertainty of Medicaid expansion will greatly enhance current margin pressure.  </a:t>
            </a:r>
          </a:p>
          <a:p>
            <a:pPr marL="228600" lvl="2" indent="-228600">
              <a:buFont typeface="Arial" pitchFamily="34" charset="0"/>
              <a:buChar char="•"/>
              <a:defRPr/>
            </a:pPr>
            <a:r>
              <a:rPr lang="en-US" sz="1800" dirty="0" smtClean="0"/>
              <a:t>Continued need to defend and justify tax-exempt status</a:t>
            </a:r>
          </a:p>
          <a:p>
            <a:pPr marL="228600" lvl="2" indent="-228600">
              <a:buFont typeface="Arial" pitchFamily="34" charset="0"/>
              <a:buChar char="•"/>
              <a:defRPr/>
            </a:pPr>
            <a:r>
              <a:rPr lang="en-US" sz="1800" dirty="0" smtClean="0"/>
              <a:t>Current consolidation trend may be placing undue emphasis on hospital facilities, beds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068A7BA7-9A2F-4FC7-8382-B5847199C605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>
          <a:xfrm>
            <a:off x="1377950" y="382588"/>
            <a:ext cx="5480050" cy="35401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E719A"/>
                </a:solidFill>
                <a:latin typeface="Arial" charset="0"/>
                <a:cs typeface="Arial" charset="0"/>
              </a:rPr>
              <a:t>Physicians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143000" y="914400"/>
            <a:ext cx="7543800" cy="4343400"/>
          </a:xfrm>
        </p:spPr>
        <p:txBody>
          <a:bodyPr/>
          <a:lstStyle/>
          <a:p>
            <a:pPr marL="0" lvl="2" indent="231775" eaLnBrk="1" hangingPunct="1">
              <a:buFont typeface="Arial" charset="0"/>
              <a:buChar char="•"/>
            </a:pPr>
            <a:r>
              <a:rPr lang="en-US" sz="1800" dirty="0" smtClean="0">
                <a:latin typeface="Arial" charset="0"/>
                <a:cs typeface="Arial" charset="0"/>
              </a:rPr>
              <a:t>SGR “fix” temporarily deferred, but no easy resolution in sight.</a:t>
            </a:r>
          </a:p>
          <a:p>
            <a:pPr marL="0" lvl="2" indent="231775" eaLnBrk="1" hangingPunct="1">
              <a:buFont typeface="Arial" charset="0"/>
              <a:buChar char="•"/>
            </a:pPr>
            <a:r>
              <a:rPr lang="en-US" sz="1800" dirty="0" smtClean="0">
                <a:latin typeface="Arial" charset="0"/>
                <a:cs typeface="Arial" charset="0"/>
              </a:rPr>
              <a:t>Increased transparency about quality (</a:t>
            </a:r>
            <a:r>
              <a:rPr lang="en-US" sz="1800" dirty="0" err="1" smtClean="0">
                <a:latin typeface="Arial" charset="0"/>
                <a:cs typeface="Arial" charset="0"/>
              </a:rPr>
              <a:t>PhysicianCompare</a:t>
            </a:r>
            <a:r>
              <a:rPr lang="en-US" sz="1800" dirty="0" smtClean="0">
                <a:latin typeface="Arial" charset="0"/>
                <a:cs typeface="Arial" charset="0"/>
              </a:rPr>
              <a:t>) will increase consumer awareness and scrutiny</a:t>
            </a:r>
          </a:p>
          <a:p>
            <a:pPr marL="0" lvl="2" indent="231775" eaLnBrk="1" hangingPunct="1">
              <a:buFont typeface="Arial" charset="0"/>
              <a:buChar char="•"/>
            </a:pPr>
            <a:r>
              <a:rPr lang="en-US" sz="1800" dirty="0" smtClean="0">
                <a:latin typeface="Arial" charset="0"/>
                <a:cs typeface="Arial" charset="0"/>
              </a:rPr>
              <a:t>Will transition to VBP eventually and on budget-neutral basis</a:t>
            </a:r>
          </a:p>
          <a:p>
            <a:pPr marL="0" lvl="2" indent="231775" eaLnBrk="1" hangingPunct="1">
              <a:buFont typeface="Arial" charset="0"/>
              <a:buChar char="•"/>
            </a:pPr>
            <a:r>
              <a:rPr lang="en-US" sz="1800" dirty="0" smtClean="0">
                <a:latin typeface="Arial" charset="0"/>
                <a:cs typeface="Arial" charset="0"/>
              </a:rPr>
              <a:t>Primary care role critical in ACO environment; yet primary care capacity and 	supply are severely constrained</a:t>
            </a:r>
          </a:p>
          <a:p>
            <a:pPr marL="0" lvl="2" indent="231775" eaLnBrk="1" hangingPunct="1">
              <a:buFont typeface="Arial" charset="0"/>
              <a:buChar char="•"/>
            </a:pPr>
            <a:r>
              <a:rPr lang="en-US" sz="1800" dirty="0" smtClean="0">
                <a:latin typeface="Arial" charset="0"/>
                <a:cs typeface="Arial" charset="0"/>
              </a:rPr>
              <a:t>Coverage expansion = Medicaid expansion (if it occurs) = Poor </a:t>
            </a:r>
            <a:r>
              <a:rPr lang="en-US" sz="1800" dirty="0" err="1" smtClean="0">
                <a:latin typeface="Arial" charset="0"/>
                <a:cs typeface="Arial" charset="0"/>
              </a:rPr>
              <a:t>Payor</a:t>
            </a:r>
            <a:r>
              <a:rPr lang="en-US" sz="1800" dirty="0" smtClean="0">
                <a:latin typeface="Arial" charset="0"/>
                <a:cs typeface="Arial" charset="0"/>
              </a:rPr>
              <a:t>, which further </a:t>
            </a:r>
            <a:r>
              <a:rPr lang="en-US" sz="1800" dirty="0" err="1" smtClean="0">
                <a:latin typeface="Arial" charset="0"/>
                <a:cs typeface="Arial" charset="0"/>
              </a:rPr>
              <a:t>disincents</a:t>
            </a:r>
            <a:r>
              <a:rPr lang="en-US" sz="1800" dirty="0" smtClean="0">
                <a:latin typeface="Arial" charset="0"/>
                <a:cs typeface="Arial" charset="0"/>
              </a:rPr>
              <a:t> physician participation</a:t>
            </a:r>
          </a:p>
          <a:p>
            <a:pPr marL="0" lvl="2" indent="231775" eaLnBrk="1" hangingPunct="1">
              <a:buFont typeface="Arial" charset="0"/>
              <a:buChar char="•"/>
            </a:pPr>
            <a:r>
              <a:rPr lang="en-US" sz="1800" dirty="0" smtClean="0">
                <a:latin typeface="Arial" charset="0"/>
                <a:cs typeface="Arial" charset="0"/>
              </a:rPr>
              <a:t>Scarce resources will force hospitals to pick partners </a:t>
            </a:r>
            <a:r>
              <a:rPr lang="en-US" sz="1800" smtClean="0">
                <a:latin typeface="Arial" charset="0"/>
                <a:cs typeface="Arial" charset="0"/>
              </a:rPr>
              <a:t>more carefully</a:t>
            </a:r>
          </a:p>
          <a:p>
            <a:pPr marL="0" lvl="2" indent="231775" eaLnBrk="1" hangingPunct="1">
              <a:buFont typeface="Arial" charset="0"/>
              <a:buChar char="•"/>
            </a:pPr>
            <a:r>
              <a:rPr lang="en-US" sz="1800" smtClean="0">
                <a:latin typeface="Arial" charset="0"/>
                <a:cs typeface="Arial" charset="0"/>
              </a:rPr>
              <a:t>Potential </a:t>
            </a:r>
            <a:r>
              <a:rPr lang="en-US" sz="1800" dirty="0" smtClean="0">
                <a:latin typeface="Arial" charset="0"/>
                <a:cs typeface="Arial" charset="0"/>
              </a:rPr>
              <a:t>opportunity for those rapidly moving toward payments based on value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AB5688EC-5D6C-4D37-8284-BF46606BF10E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6" name="Text Box 4"/>
          <p:cNvSpPr>
            <a:spLocks noChangeArrowheads="1"/>
          </p:cNvSpPr>
          <p:nvPr/>
        </p:nvSpPr>
        <p:spPr bwMode="auto">
          <a:xfrm>
            <a:off x="762000" y="5465207"/>
            <a:ext cx="7620000" cy="851297"/>
          </a:xfrm>
          <a:prstGeom prst="roundRect">
            <a:avLst>
              <a:gd name="adj" fmla="val 16667"/>
            </a:avLst>
          </a:prstGeom>
          <a:solidFill>
            <a:srgbClr val="0E719A"/>
          </a:solidFill>
          <a:ln w="25400">
            <a:noFill/>
            <a:miter lim="800000"/>
            <a:headEnd/>
            <a:tailEnd/>
          </a:ln>
          <a:effectLst>
            <a:reflection blurRad="6350" stA="50000" endA="300" endPos="38500" dist="50800" dir="5400000" sy="-100000" algn="bl" rotWithShape="0"/>
          </a:effectLst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Overall:  </a:t>
            </a:r>
            <a:b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Slight positive for primary care; negative for specialists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>
          <a:xfrm>
            <a:off x="1377950" y="110332"/>
            <a:ext cx="5480050" cy="54451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E719A"/>
                </a:solidFill>
                <a:latin typeface="Arial" charset="0"/>
                <a:cs typeface="Arial" charset="0"/>
              </a:rPr>
              <a:t>Suppliers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09600" y="927100"/>
            <a:ext cx="8077200" cy="4876800"/>
          </a:xfrm>
        </p:spPr>
        <p:txBody>
          <a:bodyPr/>
          <a:lstStyle/>
          <a:p>
            <a:pPr marL="231775" lvl="2" indent="-231775" eaLnBrk="1" hangingPunct="1">
              <a:buFont typeface="Arial" charset="0"/>
              <a:buChar char="•"/>
            </a:pPr>
            <a:r>
              <a:rPr lang="en-US" sz="1800" dirty="0" smtClean="0">
                <a:latin typeface="Arial" charset="0"/>
                <a:cs typeface="Arial" charset="0"/>
              </a:rPr>
              <a:t>Policy priority has been medical device sector tax</a:t>
            </a:r>
          </a:p>
          <a:p>
            <a:pPr marL="231775" lvl="2" indent="-231775" eaLnBrk="1" hangingPunct="1">
              <a:buFont typeface="Arial" charset="0"/>
              <a:buChar char="•"/>
            </a:pPr>
            <a:r>
              <a:rPr lang="en-US" sz="1800" dirty="0" smtClean="0">
                <a:latin typeface="Arial" charset="0"/>
                <a:cs typeface="Arial" charset="0"/>
              </a:rPr>
              <a:t>View of reform:  More insurance coverage = more sales, therefore, WE WIN!!</a:t>
            </a:r>
          </a:p>
          <a:p>
            <a:pPr marL="231775" lvl="2" indent="-231775" eaLnBrk="1" hangingPunct="1">
              <a:buFont typeface="Arial" charset="0"/>
              <a:buChar char="•"/>
            </a:pPr>
            <a:r>
              <a:rPr lang="en-US" sz="1800" dirty="0" smtClean="0">
                <a:latin typeface="Arial" charset="0"/>
                <a:cs typeface="Arial" charset="0"/>
              </a:rPr>
              <a:t>Must price with view to customer’s reimbursement trends</a:t>
            </a:r>
          </a:p>
          <a:p>
            <a:pPr marL="231775" lvl="2" indent="-231775" eaLnBrk="1" hangingPunct="1">
              <a:buFont typeface="Arial" charset="0"/>
              <a:buChar char="•"/>
            </a:pPr>
            <a:r>
              <a:rPr lang="en-US" sz="1800" dirty="0" smtClean="0">
                <a:latin typeface="Arial" charset="0"/>
                <a:cs typeface="Arial" charset="0"/>
              </a:rPr>
              <a:t>VBP environment may offer strategic pricing opportunities</a:t>
            </a:r>
          </a:p>
          <a:p>
            <a:pPr marL="231775" lvl="2" indent="-231775" eaLnBrk="1" hangingPunct="1">
              <a:buFont typeface="Arial" charset="0"/>
              <a:buChar char="•"/>
            </a:pPr>
            <a:r>
              <a:rPr lang="en-US" sz="1800" dirty="0" smtClean="0">
                <a:latin typeface="Arial" charset="0"/>
                <a:cs typeface="Arial" charset="0"/>
              </a:rPr>
              <a:t>Impact of comparative effectiveness research as yet unknown</a:t>
            </a:r>
          </a:p>
          <a:p>
            <a:pPr marL="231775" lvl="2" indent="-231775" eaLnBrk="1" hangingPunct="1">
              <a:buFont typeface="Arial" charset="0"/>
              <a:buChar char="•"/>
            </a:pPr>
            <a:r>
              <a:rPr lang="en-US" sz="1800" dirty="0" smtClean="0">
                <a:latin typeface="Arial" charset="0"/>
                <a:cs typeface="Arial" charset="0"/>
              </a:rPr>
              <a:t>Further Congressional scrutiny possible (following Baucus investigation of Medtronic and GAO study on price transparency involving physician preference-items)</a:t>
            </a:r>
          </a:p>
          <a:p>
            <a:pPr marL="231775" lvl="2" indent="-231775" eaLnBrk="1" hangingPunct="1">
              <a:buFont typeface="Arial" charset="0"/>
              <a:buChar char="•"/>
            </a:pPr>
            <a:r>
              <a:rPr lang="en-US" sz="1800" dirty="0" smtClean="0">
                <a:latin typeface="Arial" charset="0"/>
                <a:cs typeface="Arial" charset="0"/>
              </a:rPr>
              <a:t>FTC review of sector likely to occur at some point</a:t>
            </a:r>
          </a:p>
          <a:p>
            <a:pPr marL="231775" lvl="2" indent="-231775" eaLnBrk="1" hangingPunct="1">
              <a:buFont typeface="Arial" charset="0"/>
              <a:buChar char="•"/>
            </a:pPr>
            <a:endParaRPr lang="en-US" sz="1600" dirty="0" smtClean="0">
              <a:latin typeface="Arial" charset="0"/>
              <a:cs typeface="Arial" charset="0"/>
            </a:endParaRPr>
          </a:p>
          <a:p>
            <a:pPr marL="231775" lvl="2" indent="-231775" eaLnBrk="1" hangingPunct="1">
              <a:buFont typeface="Arial" charset="0"/>
              <a:buChar char="•"/>
            </a:pPr>
            <a:endParaRPr lang="en-US" sz="1600" dirty="0" smtClean="0">
              <a:latin typeface="Arial" charset="0"/>
              <a:cs typeface="Arial" charset="0"/>
            </a:endParaRPr>
          </a:p>
          <a:p>
            <a:pPr marL="231775" lvl="2" indent="-231775" eaLnBrk="1" hangingPunct="1">
              <a:buFont typeface="Arial" charset="0"/>
              <a:buChar char="•"/>
            </a:pPr>
            <a:endParaRPr lang="en-US" sz="1600" dirty="0" smtClean="0">
              <a:latin typeface="Arial" charset="0"/>
              <a:cs typeface="Arial" charset="0"/>
            </a:endParaRPr>
          </a:p>
          <a:p>
            <a:pPr marL="231775" lvl="2" indent="-231775" eaLnBrk="1" hangingPunct="1">
              <a:buNone/>
            </a:pPr>
            <a:endParaRPr lang="en-US" sz="1600" dirty="0" smtClean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A319F477-242B-4EC2-891C-50A26515E2B7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6" name="Text Box 4"/>
          <p:cNvSpPr>
            <a:spLocks noChangeArrowheads="1"/>
          </p:cNvSpPr>
          <p:nvPr/>
        </p:nvSpPr>
        <p:spPr bwMode="auto">
          <a:xfrm>
            <a:off x="762000" y="5465207"/>
            <a:ext cx="7620000" cy="851297"/>
          </a:xfrm>
          <a:prstGeom prst="roundRect">
            <a:avLst>
              <a:gd name="adj" fmla="val 16667"/>
            </a:avLst>
          </a:prstGeom>
          <a:solidFill>
            <a:srgbClr val="0E719A"/>
          </a:solidFill>
          <a:ln w="25400">
            <a:noFill/>
            <a:miter lim="800000"/>
            <a:headEnd/>
            <a:tailEnd/>
          </a:ln>
          <a:effectLst>
            <a:reflection blurRad="6350" stA="50000" endA="300" endPos="38500" dist="50800" dir="5400000" sy="-100000" algn="bl" rotWithShape="0"/>
          </a:effectLst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Overall:  </a:t>
            </a:r>
            <a:b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Neutral to slight positive, with clouds on horizon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>
          <a:xfrm>
            <a:off x="1377950" y="110332"/>
            <a:ext cx="5480050" cy="54451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E719A"/>
                </a:solidFill>
                <a:latin typeface="Arial" charset="0"/>
                <a:cs typeface="Arial" charset="0"/>
              </a:rPr>
              <a:t>Insurers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09600" y="927100"/>
            <a:ext cx="8077200" cy="4876800"/>
          </a:xfrm>
        </p:spPr>
        <p:txBody>
          <a:bodyPr/>
          <a:lstStyle/>
          <a:p>
            <a:pPr marL="231775" lvl="2" indent="-231775" eaLnBrk="1" hangingPunct="1">
              <a:buFont typeface="Arial" charset="0"/>
              <a:buChar char="•"/>
            </a:pPr>
            <a:r>
              <a:rPr lang="en-US" sz="1800" dirty="0" smtClean="0">
                <a:latin typeface="Arial" charset="0"/>
                <a:cs typeface="Arial" charset="0"/>
              </a:rPr>
              <a:t>Dodged an actuarial bullet with ruling on individual mandate</a:t>
            </a:r>
          </a:p>
          <a:p>
            <a:pPr marL="231775" lvl="2" indent="-231775" eaLnBrk="1" hangingPunct="1">
              <a:buFont typeface="Arial" charset="0"/>
              <a:buChar char="•"/>
            </a:pPr>
            <a:r>
              <a:rPr lang="en-US" sz="1800" dirty="0" smtClean="0">
                <a:latin typeface="Arial" charset="0"/>
                <a:cs typeface="Arial" charset="0"/>
              </a:rPr>
              <a:t>Adverse selection risk remains high, even with mandate being upheld</a:t>
            </a:r>
          </a:p>
          <a:p>
            <a:pPr marL="231775" lvl="2" indent="-231775" eaLnBrk="1" hangingPunct="1">
              <a:buFont typeface="Arial" charset="0"/>
              <a:buChar char="•"/>
            </a:pPr>
            <a:r>
              <a:rPr lang="en-US" sz="1800" dirty="0" smtClean="0">
                <a:latin typeface="Arial" charset="0"/>
                <a:cs typeface="Arial" charset="0"/>
              </a:rPr>
              <a:t>Federal rate review process will constrain ability to use premium increases to compensate for adverse loss experience</a:t>
            </a:r>
          </a:p>
          <a:p>
            <a:pPr marL="231775" lvl="2" indent="-231775" eaLnBrk="1" hangingPunct="1">
              <a:buFont typeface="Arial" charset="0"/>
              <a:buChar char="•"/>
            </a:pPr>
            <a:r>
              <a:rPr lang="en-US" sz="1800" dirty="0" smtClean="0">
                <a:latin typeface="Arial" charset="0"/>
                <a:cs typeface="Arial" charset="0"/>
              </a:rPr>
              <a:t>Exchange requirements for “minimum essential benefits” will add expense</a:t>
            </a:r>
          </a:p>
          <a:p>
            <a:pPr marL="231775" lvl="2" indent="-231775" eaLnBrk="1" hangingPunct="1">
              <a:buFont typeface="Arial" charset="0"/>
              <a:buChar char="•"/>
            </a:pPr>
            <a:r>
              <a:rPr lang="en-US" sz="1800" dirty="0" smtClean="0">
                <a:latin typeface="Arial" charset="0"/>
                <a:cs typeface="Arial" charset="0"/>
              </a:rPr>
              <a:t>Exchange start-up could worsen cost-shifting and further destabilize markets</a:t>
            </a:r>
          </a:p>
          <a:p>
            <a:pPr marL="231775" lvl="2" indent="-231775" eaLnBrk="1" hangingPunct="1">
              <a:buFont typeface="Arial" charset="0"/>
              <a:buChar char="•"/>
            </a:pPr>
            <a:r>
              <a:rPr lang="en-US" sz="1800" dirty="0" smtClean="0">
                <a:latin typeface="Arial" charset="0"/>
                <a:cs typeface="Arial" charset="0"/>
              </a:rPr>
              <a:t>Potential new market opportunities (e.g., administering bundled payment arrangements for providers)</a:t>
            </a:r>
          </a:p>
          <a:p>
            <a:pPr marL="231775" lvl="2" indent="-231775" eaLnBrk="1" hangingPunct="1">
              <a:buFont typeface="Arial" charset="0"/>
              <a:buChar char="•"/>
            </a:pPr>
            <a:endParaRPr lang="en-US" sz="1600" dirty="0" smtClean="0">
              <a:latin typeface="Arial" charset="0"/>
              <a:cs typeface="Arial" charset="0"/>
            </a:endParaRPr>
          </a:p>
          <a:p>
            <a:pPr marL="231775" lvl="2" indent="-231775" eaLnBrk="1" hangingPunct="1">
              <a:buFont typeface="Arial" charset="0"/>
              <a:buChar char="•"/>
            </a:pPr>
            <a:endParaRPr lang="en-US" sz="1600" dirty="0" smtClean="0">
              <a:latin typeface="Arial" charset="0"/>
              <a:cs typeface="Arial" charset="0"/>
            </a:endParaRPr>
          </a:p>
          <a:p>
            <a:pPr marL="231775" lvl="2" indent="-231775" eaLnBrk="1" hangingPunct="1">
              <a:buFont typeface="Arial" charset="0"/>
              <a:buChar char="•"/>
            </a:pPr>
            <a:endParaRPr lang="en-US" sz="1600" dirty="0" smtClean="0">
              <a:latin typeface="Arial" charset="0"/>
              <a:cs typeface="Arial" charset="0"/>
            </a:endParaRPr>
          </a:p>
          <a:p>
            <a:pPr marL="231775" lvl="2" indent="-231775" eaLnBrk="1" hangingPunct="1">
              <a:buNone/>
            </a:pPr>
            <a:endParaRPr lang="en-US" sz="1600" dirty="0" smtClean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A319F477-242B-4EC2-891C-50A26515E2B7}" type="slidenum">
              <a:rPr lang="en-US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6" name="Text Box 4"/>
          <p:cNvSpPr>
            <a:spLocks noChangeArrowheads="1"/>
          </p:cNvSpPr>
          <p:nvPr/>
        </p:nvSpPr>
        <p:spPr bwMode="auto">
          <a:xfrm>
            <a:off x="762000" y="5465207"/>
            <a:ext cx="7620000" cy="851297"/>
          </a:xfrm>
          <a:prstGeom prst="roundRect">
            <a:avLst>
              <a:gd name="adj" fmla="val 16667"/>
            </a:avLst>
          </a:prstGeom>
          <a:solidFill>
            <a:srgbClr val="0E719A"/>
          </a:solidFill>
          <a:ln w="25400">
            <a:noFill/>
            <a:miter lim="800000"/>
            <a:headEnd/>
            <a:tailEnd/>
          </a:ln>
          <a:effectLst>
            <a:reflection blurRad="6350" stA="50000" endA="300" endPos="38500" dist="50800" dir="5400000" sy="-100000" algn="bl" rotWithShape="0"/>
          </a:effectLst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Overall:  </a:t>
            </a:r>
            <a:b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Neutral to slight positive, with clouds on horizon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Washington Update:</a:t>
            </a:r>
            <a:br>
              <a:rPr lang="en-US" dirty="0" smtClean="0"/>
            </a:br>
            <a:r>
              <a:rPr lang="en-US" dirty="0" smtClean="0"/>
              <a:t>Politics, Policy and Issues to Watch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752850"/>
            <a:ext cx="4122737" cy="1276350"/>
          </a:xfrm>
        </p:spPr>
        <p:txBody>
          <a:bodyPr/>
          <a:lstStyle/>
          <a:p>
            <a:r>
              <a:rPr lang="en-US" b="1" dirty="0" smtClean="0"/>
              <a:t>Michael J. Regier</a:t>
            </a:r>
          </a:p>
          <a:p>
            <a:r>
              <a:rPr lang="en-US" dirty="0" smtClean="0"/>
              <a:t>Vice President, Legal Affairs and Chief Legal Officer</a:t>
            </a:r>
          </a:p>
          <a:p>
            <a:endParaRPr lang="en-US" dirty="0" smtClean="0"/>
          </a:p>
          <a:p>
            <a:r>
              <a:rPr lang="en-US" b="1" dirty="0" smtClean="0"/>
              <a:t>Health Care Supplier/Provider Institute</a:t>
            </a:r>
          </a:p>
          <a:p>
            <a:r>
              <a:rPr lang="en-US" b="1" dirty="0" smtClean="0"/>
              <a:t>August 23, 2012 – Chicago, IL</a:t>
            </a:r>
            <a:endParaRPr lang="en-US" b="1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rgbClr val="0E719A"/>
                </a:solidFill>
              </a:rPr>
              <a:t>The Bad News, Part 1:  Congress Job Approval at an All-Time Low</a:t>
            </a:r>
            <a:endParaRPr lang="en-US" dirty="0">
              <a:solidFill>
                <a:srgbClr val="0E719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CA08ED-105A-4020-AE92-0A1D4CADDD1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2" name="Text Box 4"/>
          <p:cNvSpPr>
            <a:spLocks noChangeArrowheads="1"/>
          </p:cNvSpPr>
          <p:nvPr/>
        </p:nvSpPr>
        <p:spPr bwMode="auto">
          <a:xfrm>
            <a:off x="762000" y="5465207"/>
            <a:ext cx="7620000" cy="701469"/>
          </a:xfrm>
          <a:prstGeom prst="roundRect">
            <a:avLst>
              <a:gd name="adj" fmla="val 16667"/>
            </a:avLst>
          </a:prstGeom>
          <a:solidFill>
            <a:srgbClr val="0E719A"/>
          </a:solidFill>
          <a:ln w="25400">
            <a:noFill/>
            <a:miter lim="800000"/>
            <a:headEnd/>
            <a:tailEnd/>
          </a:ln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Ties Previous Low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Set in February 2012</a:t>
            </a:r>
          </a:p>
        </p:txBody>
      </p:sp>
      <p:pic>
        <p:nvPicPr>
          <p:cNvPr id="6" name="Picture 2" descr="4mqi1zq650qtwf1bvakelw"/>
          <p:cNvPicPr>
            <a:picLocks noChangeAspect="1" noChangeArrowheads="1"/>
          </p:cNvPicPr>
          <p:nvPr/>
        </p:nvPicPr>
        <p:blipFill>
          <a:blip r:embed="rId3" cstate="print"/>
          <a:srcRect b="74000"/>
          <a:stretch>
            <a:fillRect/>
          </a:stretch>
        </p:blipFill>
        <p:spPr bwMode="auto">
          <a:xfrm>
            <a:off x="1219201" y="1485901"/>
            <a:ext cx="6415786" cy="990599"/>
          </a:xfrm>
          <a:prstGeom prst="rect">
            <a:avLst/>
          </a:prstGeom>
          <a:noFill/>
        </p:spPr>
      </p:pic>
      <p:pic>
        <p:nvPicPr>
          <p:cNvPr id="7" name="Picture 2" descr="4mqi1zq650qtwf1bvakelw"/>
          <p:cNvPicPr>
            <a:picLocks noChangeAspect="1" noChangeArrowheads="1"/>
          </p:cNvPicPr>
          <p:nvPr/>
        </p:nvPicPr>
        <p:blipFill>
          <a:blip r:embed="rId3" cstate="print"/>
          <a:srcRect t="92845" r="84963" b="825"/>
          <a:stretch>
            <a:fillRect/>
          </a:stretch>
        </p:blipFill>
        <p:spPr bwMode="auto">
          <a:xfrm>
            <a:off x="1295400" y="4876800"/>
            <a:ext cx="914400" cy="228600"/>
          </a:xfrm>
          <a:prstGeom prst="rect">
            <a:avLst/>
          </a:prstGeom>
          <a:noFill/>
        </p:spPr>
      </p:pic>
      <p:pic>
        <p:nvPicPr>
          <p:cNvPr id="64514" name="Picture 2" descr="4mqi1zq650qtwf1bvakelw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001832" y="2556744"/>
            <a:ext cx="5231901" cy="2828055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4mqi1zq650qtwf1bvakelw"/>
          <p:cNvPicPr>
            <a:picLocks noChangeAspect="1" noChangeArrowheads="1"/>
          </p:cNvPicPr>
          <p:nvPr/>
        </p:nvPicPr>
        <p:blipFill>
          <a:blip r:embed="rId3" cstate="print"/>
          <a:srcRect b="69242"/>
          <a:stretch>
            <a:fillRect/>
          </a:stretch>
        </p:blipFill>
        <p:spPr bwMode="auto">
          <a:xfrm>
            <a:off x="1219201" y="1371601"/>
            <a:ext cx="5918200" cy="114299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7950" y="382588"/>
            <a:ext cx="5480050" cy="989013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E719A"/>
                </a:solidFill>
              </a:rPr>
              <a:t>The Bad News, Part 2:  All-Time High Anti-Incumbent Sentiment</a:t>
            </a:r>
            <a:endParaRPr lang="en-US" dirty="0">
              <a:solidFill>
                <a:srgbClr val="0E719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CA08ED-105A-4020-AE92-0A1D4CADDD1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64514" name="Picture 2" descr="4mqi1zq650qtwf1bvakelw"/>
          <p:cNvPicPr>
            <a:picLocks noChangeAspect="1" noChangeArrowheads="1"/>
          </p:cNvPicPr>
          <p:nvPr/>
        </p:nvPicPr>
        <p:blipFill>
          <a:blip r:embed="rId3" cstate="print"/>
          <a:srcRect t="32809" b="11826"/>
          <a:stretch>
            <a:fillRect/>
          </a:stretch>
        </p:blipFill>
        <p:spPr bwMode="auto">
          <a:xfrm>
            <a:off x="424542" y="2652486"/>
            <a:ext cx="5918200" cy="2057400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</p:spPr>
      </p:pic>
      <p:sp>
        <p:nvSpPr>
          <p:cNvPr id="12" name="Text Box 4"/>
          <p:cNvSpPr>
            <a:spLocks noChangeArrowheads="1"/>
          </p:cNvSpPr>
          <p:nvPr/>
        </p:nvSpPr>
        <p:spPr bwMode="auto">
          <a:xfrm>
            <a:off x="762000" y="5465207"/>
            <a:ext cx="7620000" cy="701469"/>
          </a:xfrm>
          <a:prstGeom prst="roundRect">
            <a:avLst>
              <a:gd name="adj" fmla="val 16667"/>
            </a:avLst>
          </a:prstGeom>
          <a:solidFill>
            <a:srgbClr val="0E719A"/>
          </a:solidFill>
          <a:ln w="25400">
            <a:noFill/>
            <a:miter lim="800000"/>
            <a:headEnd/>
            <a:tailEnd/>
          </a:ln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Will Current Viewpoint Prevail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 Ballot Box in November?</a:t>
            </a:r>
          </a:p>
        </p:txBody>
      </p:sp>
      <p:pic>
        <p:nvPicPr>
          <p:cNvPr id="8" name="Picture 2" descr="4mqi1zq650qtwf1bvakelw"/>
          <p:cNvPicPr>
            <a:picLocks noChangeAspect="1" noChangeArrowheads="1"/>
          </p:cNvPicPr>
          <p:nvPr/>
        </p:nvPicPr>
        <p:blipFill>
          <a:blip r:embed="rId4" cstate="print"/>
          <a:srcRect t="90778" r="85249" b="-1416"/>
          <a:stretch>
            <a:fillRect/>
          </a:stretch>
        </p:blipFill>
        <p:spPr bwMode="auto">
          <a:xfrm>
            <a:off x="1371600" y="4800600"/>
            <a:ext cx="977900" cy="381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C:\Documents and Settings\ramaya\My Documents\PROJECTS\Rep_Beiner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888534" y="1524001"/>
            <a:ext cx="2426666" cy="2271696"/>
          </a:xfrm>
          <a:prstGeom prst="rect">
            <a:avLst/>
          </a:prstGeom>
          <a:noFill/>
          <a:ln>
            <a:noFill/>
          </a:ln>
        </p:spPr>
      </p:pic>
      <p:sp>
        <p:nvSpPr>
          <p:cNvPr id="120833" name="Title 1"/>
          <p:cNvSpPr>
            <a:spLocks noGrp="1"/>
          </p:cNvSpPr>
          <p:nvPr>
            <p:ph type="title"/>
          </p:nvPr>
        </p:nvSpPr>
        <p:spPr>
          <a:xfrm>
            <a:off x="1377950" y="685800"/>
            <a:ext cx="5480050" cy="67468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E719A"/>
                </a:solidFill>
                <a:latin typeface="Arial" charset="0"/>
                <a:cs typeface="Arial" charset="0"/>
              </a:rPr>
              <a:t>Bruising Republican Primary Battle</a:t>
            </a:r>
          </a:p>
        </p:txBody>
      </p:sp>
      <p:sp>
        <p:nvSpPr>
          <p:cNvPr id="20486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4F25E3E6-A910-45D9-88A3-4F7ABA2B90C1}" type="slidenum">
              <a:rPr lang="en-US" smtClean="0"/>
              <a:pPr>
                <a:defRPr/>
              </a:pPr>
              <a:t>5</a:t>
            </a:fld>
            <a:endParaRPr lang="en-US" smtClean="0"/>
          </a:p>
        </p:txBody>
      </p:sp>
      <p:pic>
        <p:nvPicPr>
          <p:cNvPr id="2052" name="Picture 4" descr="C:\Documents and Settings\ramaya\My Documents\PROJECTS\Rep_Beiner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477392" y="1447800"/>
            <a:ext cx="2105025" cy="2590800"/>
          </a:xfrm>
          <a:prstGeom prst="rect">
            <a:avLst/>
          </a:prstGeom>
          <a:noFill/>
        </p:spPr>
      </p:pic>
      <p:pic>
        <p:nvPicPr>
          <p:cNvPr id="1026" name="Picture 2" descr="C:\Michael Regier\Mike-Lee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562600" y="4038600"/>
            <a:ext cx="1889801" cy="2381150"/>
          </a:xfrm>
          <a:prstGeom prst="rect">
            <a:avLst/>
          </a:prstGeom>
          <a:noFill/>
        </p:spPr>
      </p:pic>
      <p:pic>
        <p:nvPicPr>
          <p:cNvPr id="1028" name="Picture 4" descr="C:\Michael Regier\Rep_Joe_Walsh.pn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600200" y="4343400"/>
            <a:ext cx="2864612" cy="1907831"/>
          </a:xfrm>
          <a:prstGeom prst="rect">
            <a:avLst/>
          </a:prstGeom>
          <a:noFill/>
        </p:spPr>
      </p:pic>
      <p:pic>
        <p:nvPicPr>
          <p:cNvPr id="9" name="Picture 8" descr="Anti Symbol 201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86400" y="4038600"/>
            <a:ext cx="1920240" cy="1920240"/>
          </a:xfrm>
          <a:prstGeom prst="rect">
            <a:avLst/>
          </a:prstGeom>
        </p:spPr>
      </p:pic>
      <p:pic>
        <p:nvPicPr>
          <p:cNvPr id="11" name="Picture 10" descr="Anti Symbol 201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05400" y="1905000"/>
            <a:ext cx="1920240" cy="1920240"/>
          </a:xfrm>
          <a:prstGeom prst="rect">
            <a:avLst/>
          </a:prstGeom>
        </p:spPr>
      </p:pic>
      <p:pic>
        <p:nvPicPr>
          <p:cNvPr id="12" name="Picture 11" descr="Anti Symbol 201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05000" y="4343400"/>
            <a:ext cx="1920240" cy="192024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4mqi1zq650qtwf1bvakelw"/>
          <p:cNvPicPr>
            <a:picLocks noChangeAspect="1" noChangeArrowheads="1"/>
          </p:cNvPicPr>
          <p:nvPr/>
        </p:nvPicPr>
        <p:blipFill>
          <a:blip r:embed="rId3" cstate="print"/>
          <a:srcRect t="90149" r="84444" b="-715"/>
          <a:stretch>
            <a:fillRect/>
          </a:stretch>
        </p:blipFill>
        <p:spPr bwMode="auto">
          <a:xfrm>
            <a:off x="1066802" y="4724400"/>
            <a:ext cx="1066799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7950" y="292100"/>
            <a:ext cx="5480050" cy="674688"/>
          </a:xfrm>
        </p:spPr>
        <p:txBody>
          <a:bodyPr>
            <a:noAutofit/>
          </a:bodyPr>
          <a:lstStyle/>
          <a:p>
            <a:r>
              <a:rPr lang="en-US" dirty="0" smtClean="0"/>
              <a:t>Swing State Sentiment Souring?</a:t>
            </a:r>
            <a:endParaRPr lang="en-US" dirty="0">
              <a:solidFill>
                <a:srgbClr val="0E71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CA08ED-105A-4020-AE92-0A1D4CADDD1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Text Box 4"/>
          <p:cNvSpPr>
            <a:spLocks noChangeArrowheads="1"/>
          </p:cNvSpPr>
          <p:nvPr/>
        </p:nvSpPr>
        <p:spPr bwMode="auto">
          <a:xfrm>
            <a:off x="838200" y="5486400"/>
            <a:ext cx="7620000" cy="701469"/>
          </a:xfrm>
          <a:prstGeom prst="roundRect">
            <a:avLst>
              <a:gd name="adj" fmla="val 16667"/>
            </a:avLst>
          </a:prstGeom>
          <a:solidFill>
            <a:srgbClr val="0E719A"/>
          </a:solidFill>
          <a:ln w="25400">
            <a:noFill/>
            <a:miter lim="800000"/>
            <a:headEnd/>
            <a:tailEnd/>
          </a:ln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Nearly 60% of Swing State Voters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Say Not Better Off Now</a:t>
            </a:r>
          </a:p>
        </p:txBody>
      </p:sp>
      <p:pic>
        <p:nvPicPr>
          <p:cNvPr id="11" name="Picture 2" descr="4mqi1zq650qtwf1bvakelw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219200" y="1531693"/>
            <a:ext cx="6019800" cy="3261212"/>
          </a:xfrm>
          <a:prstGeom prst="rect">
            <a:avLst/>
          </a:prstGeom>
          <a:noFill/>
          <a:ln>
            <a:noFill/>
          </a:ln>
          <a:scene3d>
            <a:camera prst="perspectiveHeroicExtremeLeftFacing"/>
            <a:lightRig rig="threePt" dir="t"/>
          </a:scene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7950" y="382588"/>
            <a:ext cx="5480050" cy="779462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E719A"/>
                </a:solidFill>
              </a:rPr>
              <a:t>President’s Job Approval Remains Relatively Flat</a:t>
            </a:r>
            <a:endParaRPr lang="en-US" dirty="0">
              <a:solidFill>
                <a:srgbClr val="0E71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CA08ED-105A-4020-AE92-0A1D4CADDD1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7" name="Picture 2" descr="4mqi1zq650qtwf1bvakelw"/>
          <p:cNvPicPr>
            <a:picLocks noChangeAspect="1" noChangeArrowheads="1"/>
          </p:cNvPicPr>
          <p:nvPr/>
        </p:nvPicPr>
        <p:blipFill>
          <a:blip r:embed="rId3" cstate="print"/>
          <a:srcRect t="90991" r="85820" b="-324"/>
          <a:stretch>
            <a:fillRect/>
          </a:stretch>
        </p:blipFill>
        <p:spPr bwMode="auto">
          <a:xfrm>
            <a:off x="1447800" y="4495800"/>
            <a:ext cx="8382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4mqi1zq650qtwf1bvakelw"/>
          <p:cNvPicPr>
            <a:picLocks noChangeAspect="1" noChangeArrowheads="1"/>
          </p:cNvPicPr>
          <p:nvPr/>
        </p:nvPicPr>
        <p:blipFill>
          <a:blip r:embed="rId3" cstate="print"/>
          <a:srcRect r="69061" b="72003"/>
          <a:stretch>
            <a:fillRect/>
          </a:stretch>
        </p:blipFill>
        <p:spPr bwMode="auto">
          <a:xfrm>
            <a:off x="1244600" y="1397000"/>
            <a:ext cx="18288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4"/>
          <p:cNvSpPr>
            <a:spLocks noChangeArrowheads="1"/>
          </p:cNvSpPr>
          <p:nvPr/>
        </p:nvSpPr>
        <p:spPr bwMode="auto">
          <a:xfrm>
            <a:off x="762000" y="5486400"/>
            <a:ext cx="7620000" cy="701469"/>
          </a:xfrm>
          <a:prstGeom prst="roundRect">
            <a:avLst>
              <a:gd name="adj" fmla="val 16667"/>
            </a:avLst>
          </a:prstGeom>
          <a:solidFill>
            <a:srgbClr val="0E719A"/>
          </a:solidFill>
          <a:ln w="25400">
            <a:noFill/>
            <a:miter lim="800000"/>
            <a:headEnd/>
            <a:tailEnd/>
          </a:ln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Now 47% Approval;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Can 50% or Higher Be Attained?</a:t>
            </a:r>
            <a:endParaRPr lang="en-US" sz="1600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4mqi1zq650qtwf1bvakelw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072120" y="2209800"/>
            <a:ext cx="4889961" cy="2971800"/>
          </a:xfrm>
          <a:prstGeom prst="rect">
            <a:avLst/>
          </a:prstGeom>
          <a:noFill/>
          <a:ln>
            <a:noFill/>
          </a:ln>
          <a:scene3d>
            <a:camera prst="perspectiveHeroicExtremeLeftFacing"/>
            <a:lightRig rig="threePt" dir="t"/>
          </a:scene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4mqi1zq650qtwf1bvakelw"/>
          <p:cNvPicPr>
            <a:picLocks noChangeAspect="1" noChangeArrowheads="1"/>
          </p:cNvPicPr>
          <p:nvPr/>
        </p:nvPicPr>
        <p:blipFill>
          <a:blip r:embed="rId3" cstate="print"/>
          <a:srcRect t="90149" r="84444" b="-715"/>
          <a:stretch>
            <a:fillRect/>
          </a:stretch>
        </p:blipFill>
        <p:spPr bwMode="auto">
          <a:xfrm>
            <a:off x="1066802" y="4724400"/>
            <a:ext cx="1066799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7950" y="382588"/>
            <a:ext cx="5480050" cy="836612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E719A"/>
                </a:solidFill>
              </a:rPr>
              <a:t>Critical Factor for President Obama:   The Economy (Stupid)</a:t>
            </a:r>
            <a:endParaRPr lang="en-US" dirty="0">
              <a:solidFill>
                <a:srgbClr val="0E71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CA08ED-105A-4020-AE92-0A1D4CADDD1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Text Box 4"/>
          <p:cNvSpPr>
            <a:spLocks noChangeArrowheads="1"/>
          </p:cNvSpPr>
          <p:nvPr/>
        </p:nvSpPr>
        <p:spPr bwMode="auto">
          <a:xfrm>
            <a:off x="642938" y="5486400"/>
            <a:ext cx="7620000" cy="701469"/>
          </a:xfrm>
          <a:prstGeom prst="roundRect">
            <a:avLst>
              <a:gd name="adj" fmla="val 16667"/>
            </a:avLst>
          </a:prstGeom>
          <a:solidFill>
            <a:srgbClr val="0E719A"/>
          </a:solidFill>
          <a:ln w="25400">
            <a:noFill/>
            <a:miter lim="800000"/>
            <a:headEnd/>
            <a:tailEnd/>
          </a:ln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President’s  Lowest Ratings on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Deficit Reduction, Jobs and Economy</a:t>
            </a:r>
          </a:p>
        </p:txBody>
      </p:sp>
      <p:pic>
        <p:nvPicPr>
          <p:cNvPr id="11" name="Picture 2" descr="4mqi1zq650qtwf1bvakelw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353580" y="1886356"/>
            <a:ext cx="6513040" cy="3199587"/>
          </a:xfrm>
          <a:prstGeom prst="rect">
            <a:avLst/>
          </a:prstGeom>
          <a:noFill/>
          <a:ln>
            <a:noFill/>
          </a:ln>
          <a:scene3d>
            <a:camera prst="perspectiveHeroicExtremeLeftFacing"/>
            <a:lightRig rig="threePt" dir="t"/>
          </a:scene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E71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DD4DEAA-BE8D-4F6D-97D4-5F4724D4A6B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10" name="Picture 3" descr="C:\Documents and Settings\ramaya\My Documents\PROJECTS\04.28.11\MJ\Response #325 -\art\good-enough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547840" y="3706555"/>
            <a:ext cx="1181811" cy="637150"/>
          </a:xfrm>
          <a:prstGeom prst="rect">
            <a:avLst/>
          </a:prstGeom>
          <a:noFill/>
        </p:spPr>
      </p:pic>
      <p:pic>
        <p:nvPicPr>
          <p:cNvPr id="11" name="Picture 4" descr="C:\Documents and Settings\ramaya\My Documents\PROJECTS\04.28.11\MJ\Response #325 -\art\was-never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739833" y="2748395"/>
            <a:ext cx="2590800" cy="1148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3" descr="C:\Documents and Settings\ramaya\My Documents\PROJECTS\04.28.11\MJ\Response #325 -\art\good-enough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615882" y="4316185"/>
            <a:ext cx="6766118" cy="1126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7" descr="C:\Documents and Settings\ramaya\My Documents\PROJECTS\04.28.11\MJ\Response #325 -\art\30-year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133075" y="1722120"/>
            <a:ext cx="4877851" cy="640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.Pz_Dh9kkS6npsLZSXoFQ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S9z88YfSUm4vZR47JARM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G2yS.Y7UuzrPFskya.w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_HquDq4TUWoNb0YAFb4U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cNV0llH0UqyEH_dC0PKh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Et22PMEikuAhhP.E2bB6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2bb9Y3jp0Oefg5eiN0gx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q.9BpYfD0KMHQPDZ4ZFr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m.626uv0Emkkcn.RjESv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1kAyYEok06ngPa.aZXyA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MEBLwWEFkKD7KitWP0rn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dYhgW_rZ0GY4.3oN0wHD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c14AfozYkSacD5exn8lW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YxiGtmIOUOmDe4KD28Jz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74v6iR2uk6Tx6y_CWVRF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CaDrpfFeE6ZGYuwNk7Sj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J1sr3UxkkeYFPXp5uWVp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ZjDdKfdpUSy207F8YZU1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5YBIoFQykqgIMRhNmcqs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un3_L6DQkuX_HXn8BV4H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CqiqB2y0Eu50ZDPKMImw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7HewY9fKEGz2IxMP7H3b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6ywXppPWU2rYPsJOxWOh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EnmiZEvG0au72jhTvzvZ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0KUCiCQHEOw9YtfoMryrg"/>
</p:tagLst>
</file>

<file path=ppt/theme/theme1.xml><?xml version="1.0" encoding="utf-8"?>
<a:theme xmlns:a="http://schemas.openxmlformats.org/drawingml/2006/main" name="AtlanticHealthSystem_3_ppt cop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AtlanticHealthSystem_3_ppt copy.potx</Template>
  <TotalTime>1249</TotalTime>
  <Words>1518</Words>
  <Application>Microsoft Office PowerPoint</Application>
  <PresentationFormat>On-screen Show (4:3)</PresentationFormat>
  <Paragraphs>247</Paragraphs>
  <Slides>27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AtlanticHealthSystem_3_ppt copy</vt:lpstr>
      <vt:lpstr>Washington Update: Politics, Policy and Issues to Watch</vt:lpstr>
      <vt:lpstr>Slide 2</vt:lpstr>
      <vt:lpstr>The Bad News, Part 1:  Congress Job Approval at an All-Time Low</vt:lpstr>
      <vt:lpstr>The Bad News, Part 2:  All-Time High Anti-Incumbent Sentiment</vt:lpstr>
      <vt:lpstr>Bruising Republican Primary Battle</vt:lpstr>
      <vt:lpstr>Swing State Sentiment Souring?</vt:lpstr>
      <vt:lpstr>President’s Job Approval Remains Relatively Flat</vt:lpstr>
      <vt:lpstr>Critical Factor for President Obama:   The Economy (Stupid)</vt:lpstr>
      <vt:lpstr>Slide 9</vt:lpstr>
      <vt:lpstr>The Big Picture (and Impact): Shift Risk to Providers (and Patients)</vt:lpstr>
      <vt:lpstr>Slide 11</vt:lpstr>
      <vt:lpstr>Slide 12</vt:lpstr>
      <vt:lpstr>Slide 13</vt:lpstr>
      <vt:lpstr>Major Milestones in Implementation Process</vt:lpstr>
      <vt:lpstr>Key Components to Highlight</vt:lpstr>
      <vt:lpstr>Key Components to Highlight</vt:lpstr>
      <vt:lpstr>Key Components to Highlight </vt:lpstr>
      <vt:lpstr>Slide 18</vt:lpstr>
      <vt:lpstr>Slide 19</vt:lpstr>
      <vt:lpstr>Slide 20</vt:lpstr>
      <vt:lpstr>“Top Five” (+2) Issues</vt:lpstr>
      <vt:lpstr>Slide 22</vt:lpstr>
      <vt:lpstr>Hospitals </vt:lpstr>
      <vt:lpstr>Physicians</vt:lpstr>
      <vt:lpstr>Suppliers</vt:lpstr>
      <vt:lpstr>Insurers</vt:lpstr>
      <vt:lpstr>Washington Update: Politics, Policy and Issues to Watch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Arthur Congdon</dc:creator>
  <cp:lastModifiedBy>Adams</cp:lastModifiedBy>
  <cp:revision>188</cp:revision>
  <dcterms:created xsi:type="dcterms:W3CDTF">2011-04-21T03:39:03Z</dcterms:created>
  <dcterms:modified xsi:type="dcterms:W3CDTF">2012-08-23T18:06:13Z</dcterms:modified>
</cp:coreProperties>
</file>